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7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3" r:id="rId13"/>
    <p:sldId id="270" r:id="rId14"/>
  </p:sldIdLst>
  <p:sldSz cx="18288000" cy="10287000"/>
  <p:notesSz cx="6858000" cy="9144000"/>
  <p:embeddedFontLst>
    <p:embeddedFont>
      <p:font typeface="王漢宗顏楷體" panose="02020500000000000000" charset="-120"/>
      <p:regular r:id="rId15"/>
    </p:embeddedFont>
    <p:embeddedFont>
      <p:font typeface="杨任东竹石体" panose="02020500000000000000" charset="-122"/>
      <p:regular r:id="rId16"/>
    </p:embeddedFont>
    <p:embeddedFont>
      <p:font typeface="芫荽" panose="02020500000000000000" charset="-120"/>
      <p:regular r:id="rId17"/>
    </p:embeddedFont>
    <p:embeddedFont>
      <p:font typeface="Hibernate" panose="02000503000000000000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7" d="100"/>
          <a:sy n="77" d="100"/>
        </p:scale>
        <p:origin x="706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-1214591" y="-653351"/>
            <a:ext cx="3335222" cy="3026714"/>
          </a:xfrm>
          <a:custGeom>
            <a:avLst/>
            <a:gdLst/>
            <a:ahLst/>
            <a:cxnLst/>
            <a:rect l="l" t="t" r="r" b="b"/>
            <a:pathLst>
              <a:path w="3335222" h="3026714">
                <a:moveTo>
                  <a:pt x="0" y="0"/>
                </a:moveTo>
                <a:lnTo>
                  <a:pt x="3335222" y="0"/>
                </a:lnTo>
                <a:lnTo>
                  <a:pt x="3335222" y="3026714"/>
                </a:lnTo>
                <a:lnTo>
                  <a:pt x="0" y="3026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/>
          <p:nvPr/>
        </p:nvSpPr>
        <p:spPr>
          <a:xfrm>
            <a:off x="2777434" y="-1093686"/>
            <a:ext cx="2669512" cy="2469299"/>
          </a:xfrm>
          <a:custGeom>
            <a:avLst/>
            <a:gdLst/>
            <a:ahLst/>
            <a:cxnLst/>
            <a:rect l="l" t="t" r="r" b="b"/>
            <a:pathLst>
              <a:path w="2669512" h="2469299">
                <a:moveTo>
                  <a:pt x="0" y="0"/>
                </a:moveTo>
                <a:lnTo>
                  <a:pt x="2669513" y="0"/>
                </a:lnTo>
                <a:lnTo>
                  <a:pt x="2669513" y="2469299"/>
                </a:lnTo>
                <a:lnTo>
                  <a:pt x="0" y="246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/>
          <p:nvPr/>
        </p:nvSpPr>
        <p:spPr>
          <a:xfrm rot="2523674">
            <a:off x="8574628" y="8547243"/>
            <a:ext cx="3966278" cy="3822501"/>
          </a:xfrm>
          <a:custGeom>
            <a:avLst/>
            <a:gdLst/>
            <a:ahLst/>
            <a:cxnLst/>
            <a:rect l="l" t="t" r="r" b="b"/>
            <a:pathLst>
              <a:path w="3966278" h="3822501">
                <a:moveTo>
                  <a:pt x="0" y="0"/>
                </a:moveTo>
                <a:lnTo>
                  <a:pt x="3966278" y="0"/>
                </a:lnTo>
                <a:lnTo>
                  <a:pt x="3966278" y="3822501"/>
                </a:lnTo>
                <a:lnTo>
                  <a:pt x="0" y="38225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13748651" y="8858795"/>
            <a:ext cx="2268425" cy="1990543"/>
          </a:xfrm>
          <a:custGeom>
            <a:avLst/>
            <a:gdLst/>
            <a:ahLst/>
            <a:cxnLst/>
            <a:rect l="l" t="t" r="r" b="b"/>
            <a:pathLst>
              <a:path w="2268425" h="1990543">
                <a:moveTo>
                  <a:pt x="0" y="0"/>
                </a:moveTo>
                <a:lnTo>
                  <a:pt x="2268425" y="0"/>
                </a:lnTo>
                <a:lnTo>
                  <a:pt x="2268425" y="1990543"/>
                </a:lnTo>
                <a:lnTo>
                  <a:pt x="0" y="19905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/>
          <p:cNvSpPr/>
          <p:nvPr/>
        </p:nvSpPr>
        <p:spPr>
          <a:xfrm rot="-2829396">
            <a:off x="16595204" y="61939"/>
            <a:ext cx="3367561" cy="3245487"/>
          </a:xfrm>
          <a:custGeom>
            <a:avLst/>
            <a:gdLst/>
            <a:ahLst/>
            <a:cxnLst/>
            <a:rect l="l" t="t" r="r" b="b"/>
            <a:pathLst>
              <a:path w="3367561" h="3245487">
                <a:moveTo>
                  <a:pt x="0" y="0"/>
                </a:moveTo>
                <a:lnTo>
                  <a:pt x="3367561" y="0"/>
                </a:lnTo>
                <a:lnTo>
                  <a:pt x="3367561" y="3245487"/>
                </a:lnTo>
                <a:lnTo>
                  <a:pt x="0" y="32454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/>
          <p:cNvSpPr/>
          <p:nvPr/>
        </p:nvSpPr>
        <p:spPr>
          <a:xfrm>
            <a:off x="-1214591" y="3572091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/>
          <p:cNvSpPr/>
          <p:nvPr/>
        </p:nvSpPr>
        <p:spPr>
          <a:xfrm>
            <a:off x="16736567" y="4592514"/>
            <a:ext cx="3102866" cy="3118458"/>
          </a:xfrm>
          <a:custGeom>
            <a:avLst/>
            <a:gdLst/>
            <a:ahLst/>
            <a:cxnLst/>
            <a:rect l="l" t="t" r="r" b="b"/>
            <a:pathLst>
              <a:path w="3102866" h="3118458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>
          <a:xfrm rot="-10726236">
            <a:off x="13288786" y="-648443"/>
            <a:ext cx="4156830" cy="1979691"/>
          </a:xfrm>
          <a:custGeom>
            <a:avLst/>
            <a:gdLst/>
            <a:ahLst/>
            <a:cxnLst/>
            <a:rect l="l" t="t" r="r" b="b"/>
            <a:pathLst>
              <a:path w="4156830" h="1979691">
                <a:moveTo>
                  <a:pt x="0" y="0"/>
                </a:moveTo>
                <a:lnTo>
                  <a:pt x="4156830" y="0"/>
                </a:lnTo>
                <a:lnTo>
                  <a:pt x="4156830" y="1979691"/>
                </a:lnTo>
                <a:lnTo>
                  <a:pt x="0" y="197969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2" name="Freeform 12"/>
          <p:cNvSpPr/>
          <p:nvPr/>
        </p:nvSpPr>
        <p:spPr>
          <a:xfrm>
            <a:off x="10789271" y="-1202197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4"/>
                </a:lnTo>
                <a:lnTo>
                  <a:pt x="0" y="240439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Freeform 13"/>
          <p:cNvSpPr/>
          <p:nvPr/>
        </p:nvSpPr>
        <p:spPr>
          <a:xfrm>
            <a:off x="-778935" y="8261739"/>
            <a:ext cx="3287385" cy="3184654"/>
          </a:xfrm>
          <a:custGeom>
            <a:avLst/>
            <a:gdLst/>
            <a:ahLst/>
            <a:cxnLst/>
            <a:rect l="l" t="t" r="r" b="b"/>
            <a:pathLst>
              <a:path w="3287385" h="3184654">
                <a:moveTo>
                  <a:pt x="0" y="0"/>
                </a:moveTo>
                <a:lnTo>
                  <a:pt x="3287384" y="0"/>
                </a:lnTo>
                <a:lnTo>
                  <a:pt x="3287384" y="3184654"/>
                </a:lnTo>
                <a:lnTo>
                  <a:pt x="0" y="318465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4" name="Freeform 14"/>
          <p:cNvSpPr/>
          <p:nvPr/>
        </p:nvSpPr>
        <p:spPr>
          <a:xfrm>
            <a:off x="3083439" y="9151851"/>
            <a:ext cx="4283445" cy="2039991"/>
          </a:xfrm>
          <a:custGeom>
            <a:avLst/>
            <a:gdLst/>
            <a:ahLst/>
            <a:cxnLst/>
            <a:rect l="l" t="t" r="r" b="b"/>
            <a:pathLst>
              <a:path w="4283445" h="2039991">
                <a:moveTo>
                  <a:pt x="0" y="0"/>
                </a:moveTo>
                <a:lnTo>
                  <a:pt x="4283444" y="0"/>
                </a:lnTo>
                <a:lnTo>
                  <a:pt x="4283444" y="2039990"/>
                </a:lnTo>
                <a:lnTo>
                  <a:pt x="0" y="20399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5" name="Freeform 15"/>
          <p:cNvSpPr/>
          <p:nvPr/>
        </p:nvSpPr>
        <p:spPr>
          <a:xfrm rot="-8754662">
            <a:off x="5893358" y="-2053103"/>
            <a:ext cx="4176376" cy="3664770"/>
          </a:xfrm>
          <a:custGeom>
            <a:avLst/>
            <a:gdLst/>
            <a:ahLst/>
            <a:cxnLst/>
            <a:rect l="l" t="t" r="r" b="b"/>
            <a:pathLst>
              <a:path w="4176376" h="3664770">
                <a:moveTo>
                  <a:pt x="0" y="0"/>
                </a:moveTo>
                <a:lnTo>
                  <a:pt x="4176376" y="0"/>
                </a:lnTo>
                <a:lnTo>
                  <a:pt x="4176376" y="3664769"/>
                </a:lnTo>
                <a:lnTo>
                  <a:pt x="0" y="36647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16" name="Group 16"/>
          <p:cNvGrpSpPr/>
          <p:nvPr/>
        </p:nvGrpSpPr>
        <p:grpSpPr>
          <a:xfrm>
            <a:off x="2632863" y="4598768"/>
            <a:ext cx="13022273" cy="1380354"/>
            <a:chOff x="0" y="0"/>
            <a:chExt cx="2990689" cy="31701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990689" cy="317012"/>
            </a:xfrm>
            <a:custGeom>
              <a:avLst/>
              <a:gdLst/>
              <a:ahLst/>
              <a:cxnLst/>
              <a:rect l="l" t="t" r="r" b="b"/>
              <a:pathLst>
                <a:path w="2990689" h="317012">
                  <a:moveTo>
                    <a:pt x="8918" y="0"/>
                  </a:moveTo>
                  <a:lnTo>
                    <a:pt x="2981772" y="0"/>
                  </a:lnTo>
                  <a:cubicBezTo>
                    <a:pt x="2986697" y="0"/>
                    <a:pt x="2990689" y="3993"/>
                    <a:pt x="2990689" y="8918"/>
                  </a:cubicBezTo>
                  <a:lnTo>
                    <a:pt x="2990689" y="308094"/>
                  </a:lnTo>
                  <a:cubicBezTo>
                    <a:pt x="2990689" y="313019"/>
                    <a:pt x="2986697" y="317012"/>
                    <a:pt x="2981772" y="317012"/>
                  </a:cubicBezTo>
                  <a:lnTo>
                    <a:pt x="8918" y="317012"/>
                  </a:lnTo>
                  <a:cubicBezTo>
                    <a:pt x="3993" y="317012"/>
                    <a:pt x="0" y="313019"/>
                    <a:pt x="0" y="308094"/>
                  </a:cubicBezTo>
                  <a:lnTo>
                    <a:pt x="0" y="8918"/>
                  </a:lnTo>
                  <a:cubicBezTo>
                    <a:pt x="0" y="3993"/>
                    <a:pt x="3993" y="0"/>
                    <a:pt x="8918" y="0"/>
                  </a:cubicBezTo>
                  <a:close/>
                </a:path>
              </a:pathLst>
            </a:custGeom>
            <a:solidFill>
              <a:srgbClr val="FFE4B4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9525"/>
              <a:ext cx="2990689" cy="3265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97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4842733" y="6468822"/>
            <a:ext cx="8602534" cy="680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43"/>
              </a:lnSpc>
            </a:pPr>
            <a:r>
              <a:rPr lang="en-US" sz="3773" spc="335">
                <a:solidFill>
                  <a:srgbClr val="404040"/>
                </a:solidFill>
                <a:latin typeface="王漢宗顏楷體"/>
                <a:ea typeface="王漢宗顏楷體"/>
                <a:cs typeface="王漢宗顏楷體"/>
                <a:sym typeface="王漢宗顏楷體"/>
              </a:rPr>
              <a:t>資訊碩一 11377034  姜柏仰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122129" y="3925562"/>
            <a:ext cx="12043743" cy="233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725"/>
              </a:lnSpc>
              <a:spcBef>
                <a:spcPct val="0"/>
              </a:spcBef>
            </a:pPr>
            <a:r>
              <a:rPr lang="en-US" sz="12767" dirty="0" err="1">
                <a:solidFill>
                  <a:srgbClr val="404040"/>
                </a:solidFill>
                <a:latin typeface="王漢宗顏楷體"/>
                <a:ea typeface="王漢宗顏楷體"/>
                <a:cs typeface="王漢宗顏楷體"/>
                <a:sym typeface="王漢宗顏楷體"/>
              </a:rPr>
              <a:t>寶可夢數值預測</a:t>
            </a:r>
            <a:endParaRPr lang="en-US" sz="12767" dirty="0">
              <a:solidFill>
                <a:srgbClr val="404040"/>
              </a:solidFill>
              <a:latin typeface="王漢宗顏楷體"/>
              <a:ea typeface="王漢宗顏楷體"/>
              <a:cs typeface="王漢宗顏楷體"/>
              <a:sym typeface="王漢宗顏楷體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973535" y="3603782"/>
            <a:ext cx="12340930" cy="5872175"/>
            <a:chOff x="0" y="0"/>
            <a:chExt cx="3250286" cy="154658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50286" cy="1346556"/>
            </a:xfrm>
            <a:custGeom>
              <a:avLst/>
              <a:gdLst/>
              <a:ahLst/>
              <a:cxnLst/>
              <a:rect l="l" t="t" r="r" b="b"/>
              <a:pathLst>
                <a:path w="3250286" h="1346556">
                  <a:moveTo>
                    <a:pt x="31994" y="0"/>
                  </a:moveTo>
                  <a:lnTo>
                    <a:pt x="3218292" y="0"/>
                  </a:lnTo>
                  <a:cubicBezTo>
                    <a:pt x="3235962" y="0"/>
                    <a:pt x="3250286" y="14324"/>
                    <a:pt x="3250286" y="31994"/>
                  </a:cubicBezTo>
                  <a:lnTo>
                    <a:pt x="3250286" y="1314562"/>
                  </a:lnTo>
                  <a:cubicBezTo>
                    <a:pt x="3250286" y="1332232"/>
                    <a:pt x="3235962" y="1346556"/>
                    <a:pt x="3218292" y="1346556"/>
                  </a:cubicBezTo>
                  <a:lnTo>
                    <a:pt x="31994" y="1346556"/>
                  </a:lnTo>
                  <a:cubicBezTo>
                    <a:pt x="14324" y="1346556"/>
                    <a:pt x="0" y="1332232"/>
                    <a:pt x="0" y="1314562"/>
                  </a:cubicBezTo>
                  <a:lnTo>
                    <a:pt x="0" y="31994"/>
                  </a:lnTo>
                  <a:cubicBezTo>
                    <a:pt x="0" y="14324"/>
                    <a:pt x="14324" y="0"/>
                    <a:pt x="31994" y="0"/>
                  </a:cubicBezTo>
                  <a:close/>
                </a:path>
              </a:pathLst>
            </a:custGeom>
            <a:solidFill>
              <a:srgbClr val="B8CDDB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3250286" cy="154658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模型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: </a:t>
              </a:r>
              <a:r>
                <a:rPr lang="en-US" sz="3400" dirty="0">
                  <a:solidFill>
                    <a:srgbClr val="FF0000"/>
                  </a:solidFill>
                  <a:latin typeface="芫荽"/>
                  <a:ea typeface="芫荽"/>
                  <a:cs typeface="芫荽"/>
                  <a:sym typeface="芫荽"/>
                </a:rPr>
                <a:t>Resnet50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、XGBoost</a:t>
              </a:r>
            </a:p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步驟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:</a:t>
              </a: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將英文名字用Label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Encoding進行編碼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>
                  <a:solidFill>
                    <a:srgbClr val="FF0000"/>
                  </a:solidFill>
                  <a:latin typeface="芫荽"/>
                  <a:ea typeface="芫荽"/>
                  <a:cs typeface="芫荽"/>
                  <a:sym typeface="芫荽"/>
                </a:rPr>
                <a:t>將圖片使用Resnet50提取特徵</a:t>
              </a: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利用Grid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Search尋找最佳超參數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利用XGBoost預測種族值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-1214591" y="683416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/>
          <p:cNvSpPr/>
          <p:nvPr/>
        </p:nvSpPr>
        <p:spPr>
          <a:xfrm>
            <a:off x="16323134" y="-425331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/>
          <p:cNvSpPr/>
          <p:nvPr/>
        </p:nvSpPr>
        <p:spPr>
          <a:xfrm>
            <a:off x="-1214591" y="-1246789"/>
            <a:ext cx="3669227" cy="4550979"/>
          </a:xfrm>
          <a:custGeom>
            <a:avLst/>
            <a:gdLst/>
            <a:ahLst/>
            <a:cxnLst/>
            <a:rect l="l" t="t" r="r" b="b"/>
            <a:pathLst>
              <a:path w="3669227" h="4550979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/>
          <p:cNvSpPr/>
          <p:nvPr/>
        </p:nvSpPr>
        <p:spPr>
          <a:xfrm>
            <a:off x="17073409" y="313591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5148828" y="2138837"/>
            <a:ext cx="7990345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90"/>
              </a:lnSpc>
              <a:spcBef>
                <a:spcPct val="0"/>
              </a:spcBef>
            </a:pPr>
            <a:r>
              <a:rPr lang="en-US" sz="900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Methodology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941774" y="3603782"/>
            <a:ext cx="12372691" cy="5872175"/>
            <a:chOff x="-8365" y="0"/>
            <a:chExt cx="3258651" cy="154658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50286" cy="1346556"/>
            </a:xfrm>
            <a:custGeom>
              <a:avLst/>
              <a:gdLst/>
              <a:ahLst/>
              <a:cxnLst/>
              <a:rect l="l" t="t" r="r" b="b"/>
              <a:pathLst>
                <a:path w="3250286" h="1346556">
                  <a:moveTo>
                    <a:pt x="31994" y="0"/>
                  </a:moveTo>
                  <a:lnTo>
                    <a:pt x="3218292" y="0"/>
                  </a:lnTo>
                  <a:cubicBezTo>
                    <a:pt x="3235962" y="0"/>
                    <a:pt x="3250286" y="14324"/>
                    <a:pt x="3250286" y="31994"/>
                  </a:cubicBezTo>
                  <a:lnTo>
                    <a:pt x="3250286" y="1314562"/>
                  </a:lnTo>
                  <a:cubicBezTo>
                    <a:pt x="3250286" y="1332232"/>
                    <a:pt x="3235962" y="1346556"/>
                    <a:pt x="3218292" y="1346556"/>
                  </a:cubicBezTo>
                  <a:lnTo>
                    <a:pt x="31994" y="1346556"/>
                  </a:lnTo>
                  <a:cubicBezTo>
                    <a:pt x="14324" y="1346556"/>
                    <a:pt x="0" y="1332232"/>
                    <a:pt x="0" y="1314562"/>
                  </a:cubicBezTo>
                  <a:lnTo>
                    <a:pt x="0" y="31994"/>
                  </a:lnTo>
                  <a:cubicBezTo>
                    <a:pt x="0" y="14324"/>
                    <a:pt x="14324" y="0"/>
                    <a:pt x="31994" y="0"/>
                  </a:cubicBezTo>
                  <a:close/>
                </a:path>
              </a:pathLst>
            </a:custGeom>
            <a:solidFill>
              <a:srgbClr val="B8CDDB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8365" y="0"/>
              <a:ext cx="3250286" cy="154658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評估指標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: RMSE( Root Mean Square Error )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-1214591" y="683416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/>
          <p:cNvSpPr/>
          <p:nvPr/>
        </p:nvSpPr>
        <p:spPr>
          <a:xfrm>
            <a:off x="16323134" y="-425331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/>
          <p:cNvSpPr/>
          <p:nvPr/>
        </p:nvSpPr>
        <p:spPr>
          <a:xfrm>
            <a:off x="-1214591" y="-1246789"/>
            <a:ext cx="3669227" cy="4550979"/>
          </a:xfrm>
          <a:custGeom>
            <a:avLst/>
            <a:gdLst/>
            <a:ahLst/>
            <a:cxnLst/>
            <a:rect l="l" t="t" r="r" b="b"/>
            <a:pathLst>
              <a:path w="3669227" h="4550979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/>
          <p:cNvSpPr/>
          <p:nvPr/>
        </p:nvSpPr>
        <p:spPr>
          <a:xfrm>
            <a:off x="17073409" y="313591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5148828" y="2138837"/>
            <a:ext cx="7990345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90"/>
              </a:lnSpc>
              <a:spcBef>
                <a:spcPct val="0"/>
              </a:spcBef>
            </a:pPr>
            <a:r>
              <a:rPr lang="en-US" sz="900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Result</a:t>
            </a:r>
          </a:p>
        </p:txBody>
      </p:sp>
      <p:graphicFrame>
        <p:nvGraphicFramePr>
          <p:cNvPr id="12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871046"/>
              </p:ext>
            </p:extLst>
          </p:nvPr>
        </p:nvGraphicFramePr>
        <p:xfrm>
          <a:off x="2957016" y="4482469"/>
          <a:ext cx="12373965" cy="4114800"/>
        </p:xfrm>
        <a:graphic>
          <a:graphicData uri="http://schemas.openxmlformats.org/drawingml/2006/table">
            <a:tbl>
              <a:tblPr/>
              <a:tblGrid>
                <a:gridCol w="15232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7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79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117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1302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7564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Index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HP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Attack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Defence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Sp.Attack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 err="1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Sp.Defence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Speed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1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22.63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30.64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28.78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28.80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25.82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28.42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22.57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30.48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28.21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27.77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25.57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28.43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17.95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26.15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24.97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25.17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23.45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26.16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42B4CC-07D5-C119-E2F9-3B13CCC8B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641DF81-1705-13DF-B2CC-9C22D509C3FB}"/>
              </a:ext>
            </a:extLst>
          </p:cNvPr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C2ECB512-8AA7-0063-D794-3C8C574BB138}"/>
              </a:ext>
            </a:extLst>
          </p:cNvPr>
          <p:cNvGrpSpPr/>
          <p:nvPr/>
        </p:nvGrpSpPr>
        <p:grpSpPr>
          <a:xfrm>
            <a:off x="1316816" y="2186503"/>
            <a:ext cx="6797653" cy="7483318"/>
            <a:chOff x="-8365" y="0"/>
            <a:chExt cx="3258651" cy="154658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A6D6EE18-DCD3-D900-5B0D-F14A32449607}"/>
                </a:ext>
              </a:extLst>
            </p:cNvPr>
            <p:cNvSpPr/>
            <p:nvPr/>
          </p:nvSpPr>
          <p:spPr>
            <a:xfrm>
              <a:off x="0" y="0"/>
              <a:ext cx="3250286" cy="1346556"/>
            </a:xfrm>
            <a:custGeom>
              <a:avLst/>
              <a:gdLst/>
              <a:ahLst/>
              <a:cxnLst/>
              <a:rect l="l" t="t" r="r" b="b"/>
              <a:pathLst>
                <a:path w="3250286" h="1346556">
                  <a:moveTo>
                    <a:pt x="31994" y="0"/>
                  </a:moveTo>
                  <a:lnTo>
                    <a:pt x="3218292" y="0"/>
                  </a:lnTo>
                  <a:cubicBezTo>
                    <a:pt x="3235962" y="0"/>
                    <a:pt x="3250286" y="14324"/>
                    <a:pt x="3250286" y="31994"/>
                  </a:cubicBezTo>
                  <a:lnTo>
                    <a:pt x="3250286" y="1314562"/>
                  </a:lnTo>
                  <a:cubicBezTo>
                    <a:pt x="3250286" y="1332232"/>
                    <a:pt x="3235962" y="1346556"/>
                    <a:pt x="3218292" y="1346556"/>
                  </a:cubicBezTo>
                  <a:lnTo>
                    <a:pt x="31994" y="1346556"/>
                  </a:lnTo>
                  <a:cubicBezTo>
                    <a:pt x="14324" y="1346556"/>
                    <a:pt x="0" y="1332232"/>
                    <a:pt x="0" y="1314562"/>
                  </a:cubicBezTo>
                  <a:lnTo>
                    <a:pt x="0" y="31994"/>
                  </a:lnTo>
                  <a:cubicBezTo>
                    <a:pt x="0" y="14324"/>
                    <a:pt x="14324" y="0"/>
                    <a:pt x="31994" y="0"/>
                  </a:cubicBezTo>
                  <a:close/>
                </a:path>
              </a:pathLst>
            </a:custGeom>
            <a:solidFill>
              <a:srgbClr val="B8CDDB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BF116602-0800-0F41-E3BD-EBA6BFBCA90A}"/>
                </a:ext>
              </a:extLst>
            </p:cNvPr>
            <p:cNvSpPr txBox="1"/>
            <p:nvPr/>
          </p:nvSpPr>
          <p:spPr>
            <a:xfrm>
              <a:off x="-8365" y="0"/>
              <a:ext cx="3250286" cy="154658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zh-TW" alt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將不同屬性分開預測發現</a:t>
              </a:r>
              <a:endParaRPr lang="en-US" altLang="zh-TW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1338582" lvl="2" indent="-514350">
                <a:lnSpc>
                  <a:spcPts val="6086"/>
                </a:lnSpc>
                <a:buFont typeface="+mj-lt"/>
                <a:buAutoNum type="arabicPeriod"/>
              </a:pPr>
              <a:r>
                <a:rPr lang="zh-TW" alt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綜合而言</a:t>
              </a:r>
              <a:r>
                <a:rPr lang="en-US" altLang="zh-TW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HP</a:t>
              </a:r>
              <a:r>
                <a:rPr lang="zh-TW" alt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的預測最好</a:t>
              </a:r>
              <a:r>
                <a:rPr lang="en-US" altLang="zh-TW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%RMSE</a:t>
              </a:r>
              <a:r>
                <a:rPr lang="zh-TW" alt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來到平均</a:t>
              </a:r>
              <a:r>
                <a:rPr lang="en-US" altLang="zh-TW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17.57%</a:t>
              </a:r>
            </a:p>
            <a:p>
              <a:pPr marL="1338582" lvl="2" indent="-514350">
                <a:lnSpc>
                  <a:spcPts val="6086"/>
                </a:lnSpc>
                <a:buFont typeface="+mj-lt"/>
                <a:buAutoNum type="arabicPeriod"/>
              </a:pPr>
              <a:r>
                <a:rPr lang="en-US" altLang="zh-TW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Speed</a:t>
              </a:r>
              <a:r>
                <a:rPr lang="zh-TW" alt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的預測最差</a:t>
              </a:r>
              <a:r>
                <a:rPr lang="en-US" altLang="zh-TW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%RMSE</a:t>
              </a:r>
              <a:r>
                <a:rPr lang="zh-TW" alt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來到平均</a:t>
              </a:r>
              <a:r>
                <a:rPr lang="en-US" altLang="zh-TW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21.65%</a:t>
              </a:r>
            </a:p>
            <a:p>
              <a:pPr marL="1338582" lvl="2" indent="-514350">
                <a:lnSpc>
                  <a:spcPts val="6086"/>
                </a:lnSpc>
                <a:buFont typeface="+mj-lt"/>
                <a:buAutoNum type="arabicPeriod"/>
              </a:pP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</p:txBody>
        </p:sp>
      </p:grpSp>
      <p:sp>
        <p:nvSpPr>
          <p:cNvPr id="6" name="Freeform 6">
            <a:extLst>
              <a:ext uri="{FF2B5EF4-FFF2-40B4-BE49-F238E27FC236}">
                <a16:creationId xmlns:a16="http://schemas.microsoft.com/office/drawing/2014/main" id="{12D0F92F-8EBD-7539-7E0F-5D895892C1E4}"/>
              </a:ext>
            </a:extLst>
          </p:cNvPr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C197C31F-94BC-44D8-35B1-B081B09B4BBF}"/>
              </a:ext>
            </a:extLst>
          </p:cNvPr>
          <p:cNvSpPr/>
          <p:nvPr/>
        </p:nvSpPr>
        <p:spPr>
          <a:xfrm>
            <a:off x="-1214591" y="683416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1CFB29D8-AB93-AEC9-EBA3-AEBE8A4F58E2}"/>
              </a:ext>
            </a:extLst>
          </p:cNvPr>
          <p:cNvSpPr/>
          <p:nvPr/>
        </p:nvSpPr>
        <p:spPr>
          <a:xfrm>
            <a:off x="16323134" y="-425331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D51F7112-3D37-2B7F-CC08-857D12E031CC}"/>
              </a:ext>
            </a:extLst>
          </p:cNvPr>
          <p:cNvSpPr/>
          <p:nvPr/>
        </p:nvSpPr>
        <p:spPr>
          <a:xfrm>
            <a:off x="-1214591" y="-1246789"/>
            <a:ext cx="3669227" cy="4550979"/>
          </a:xfrm>
          <a:custGeom>
            <a:avLst/>
            <a:gdLst/>
            <a:ahLst/>
            <a:cxnLst/>
            <a:rect l="l" t="t" r="r" b="b"/>
            <a:pathLst>
              <a:path w="3669227" h="4550979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2C24F7BA-15D4-305E-EE04-0C1350048E5C}"/>
              </a:ext>
            </a:extLst>
          </p:cNvPr>
          <p:cNvSpPr/>
          <p:nvPr/>
        </p:nvSpPr>
        <p:spPr>
          <a:xfrm>
            <a:off x="17073409" y="313591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07E836D0-0B12-991B-F885-56EBAB29DB03}"/>
              </a:ext>
            </a:extLst>
          </p:cNvPr>
          <p:cNvSpPr txBox="1"/>
          <p:nvPr/>
        </p:nvSpPr>
        <p:spPr>
          <a:xfrm>
            <a:off x="5148826" y="296227"/>
            <a:ext cx="7990345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90"/>
              </a:lnSpc>
              <a:spcBef>
                <a:spcPct val="0"/>
              </a:spcBef>
            </a:pPr>
            <a:r>
              <a:rPr lang="en-US" sz="90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Result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D52FC2A2-4549-7487-5218-2A66CDBF3CD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644"/>
          <a:stretch/>
        </p:blipFill>
        <p:spPr>
          <a:xfrm>
            <a:off x="8815635" y="2689868"/>
            <a:ext cx="8118221" cy="5508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248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3" name="Freeform 3"/>
          <p:cNvSpPr/>
          <p:nvPr/>
        </p:nvSpPr>
        <p:spPr>
          <a:xfrm>
            <a:off x="-1214591" y="-653351"/>
            <a:ext cx="3335222" cy="3026714"/>
          </a:xfrm>
          <a:custGeom>
            <a:avLst/>
            <a:gdLst/>
            <a:ahLst/>
            <a:cxnLst/>
            <a:rect l="l" t="t" r="r" b="b"/>
            <a:pathLst>
              <a:path w="3335222" h="3026714">
                <a:moveTo>
                  <a:pt x="0" y="0"/>
                </a:moveTo>
                <a:lnTo>
                  <a:pt x="3335222" y="0"/>
                </a:lnTo>
                <a:lnTo>
                  <a:pt x="3335222" y="3026714"/>
                </a:lnTo>
                <a:lnTo>
                  <a:pt x="0" y="30267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4" name="Freeform 4"/>
          <p:cNvSpPr/>
          <p:nvPr/>
        </p:nvSpPr>
        <p:spPr>
          <a:xfrm>
            <a:off x="2777434" y="-1093686"/>
            <a:ext cx="2669512" cy="2469299"/>
          </a:xfrm>
          <a:custGeom>
            <a:avLst/>
            <a:gdLst/>
            <a:ahLst/>
            <a:cxnLst/>
            <a:rect l="l" t="t" r="r" b="b"/>
            <a:pathLst>
              <a:path w="2669512" h="2469299">
                <a:moveTo>
                  <a:pt x="0" y="0"/>
                </a:moveTo>
                <a:lnTo>
                  <a:pt x="2669513" y="0"/>
                </a:lnTo>
                <a:lnTo>
                  <a:pt x="2669513" y="2469299"/>
                </a:lnTo>
                <a:lnTo>
                  <a:pt x="0" y="24692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5" name="Freeform 5"/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6" name="Freeform 6"/>
          <p:cNvSpPr/>
          <p:nvPr/>
        </p:nvSpPr>
        <p:spPr>
          <a:xfrm rot="2523674">
            <a:off x="8574628" y="8547243"/>
            <a:ext cx="3966278" cy="3822501"/>
          </a:xfrm>
          <a:custGeom>
            <a:avLst/>
            <a:gdLst/>
            <a:ahLst/>
            <a:cxnLst/>
            <a:rect l="l" t="t" r="r" b="b"/>
            <a:pathLst>
              <a:path w="3966278" h="3822501">
                <a:moveTo>
                  <a:pt x="0" y="0"/>
                </a:moveTo>
                <a:lnTo>
                  <a:pt x="3966278" y="0"/>
                </a:lnTo>
                <a:lnTo>
                  <a:pt x="3966278" y="3822501"/>
                </a:lnTo>
                <a:lnTo>
                  <a:pt x="0" y="38225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13748651" y="8858795"/>
            <a:ext cx="2268425" cy="1990543"/>
          </a:xfrm>
          <a:custGeom>
            <a:avLst/>
            <a:gdLst/>
            <a:ahLst/>
            <a:cxnLst/>
            <a:rect l="l" t="t" r="r" b="b"/>
            <a:pathLst>
              <a:path w="2268425" h="1990543">
                <a:moveTo>
                  <a:pt x="0" y="0"/>
                </a:moveTo>
                <a:lnTo>
                  <a:pt x="2268425" y="0"/>
                </a:lnTo>
                <a:lnTo>
                  <a:pt x="2268425" y="1990543"/>
                </a:lnTo>
                <a:lnTo>
                  <a:pt x="0" y="19905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/>
          <p:cNvSpPr/>
          <p:nvPr/>
        </p:nvSpPr>
        <p:spPr>
          <a:xfrm rot="-2829396">
            <a:off x="16595204" y="61939"/>
            <a:ext cx="3367561" cy="3245487"/>
          </a:xfrm>
          <a:custGeom>
            <a:avLst/>
            <a:gdLst/>
            <a:ahLst/>
            <a:cxnLst/>
            <a:rect l="l" t="t" r="r" b="b"/>
            <a:pathLst>
              <a:path w="3367561" h="3245487">
                <a:moveTo>
                  <a:pt x="0" y="0"/>
                </a:moveTo>
                <a:lnTo>
                  <a:pt x="3367561" y="0"/>
                </a:lnTo>
                <a:lnTo>
                  <a:pt x="3367561" y="3245487"/>
                </a:lnTo>
                <a:lnTo>
                  <a:pt x="0" y="32454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/>
          <p:cNvSpPr/>
          <p:nvPr/>
        </p:nvSpPr>
        <p:spPr>
          <a:xfrm>
            <a:off x="-1214591" y="3572091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/>
          <p:cNvSpPr/>
          <p:nvPr/>
        </p:nvSpPr>
        <p:spPr>
          <a:xfrm>
            <a:off x="16736567" y="4592514"/>
            <a:ext cx="3102866" cy="3118458"/>
          </a:xfrm>
          <a:custGeom>
            <a:avLst/>
            <a:gdLst/>
            <a:ahLst/>
            <a:cxnLst/>
            <a:rect l="l" t="t" r="r" b="b"/>
            <a:pathLst>
              <a:path w="3102866" h="3118458">
                <a:moveTo>
                  <a:pt x="0" y="0"/>
                </a:moveTo>
                <a:lnTo>
                  <a:pt x="3102866" y="0"/>
                </a:lnTo>
                <a:lnTo>
                  <a:pt x="3102866" y="3118458"/>
                </a:lnTo>
                <a:lnTo>
                  <a:pt x="0" y="311845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>
          <a:xfrm rot="-10726236">
            <a:off x="13288786" y="-648443"/>
            <a:ext cx="4156830" cy="1979691"/>
          </a:xfrm>
          <a:custGeom>
            <a:avLst/>
            <a:gdLst/>
            <a:ahLst/>
            <a:cxnLst/>
            <a:rect l="l" t="t" r="r" b="b"/>
            <a:pathLst>
              <a:path w="4156830" h="1979691">
                <a:moveTo>
                  <a:pt x="0" y="0"/>
                </a:moveTo>
                <a:lnTo>
                  <a:pt x="4156830" y="0"/>
                </a:lnTo>
                <a:lnTo>
                  <a:pt x="4156830" y="1979691"/>
                </a:lnTo>
                <a:lnTo>
                  <a:pt x="0" y="197969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2" name="Freeform 12"/>
          <p:cNvSpPr/>
          <p:nvPr/>
        </p:nvSpPr>
        <p:spPr>
          <a:xfrm>
            <a:off x="10789271" y="-1202197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4"/>
                </a:lnTo>
                <a:lnTo>
                  <a:pt x="0" y="240439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3" name="Freeform 13"/>
          <p:cNvSpPr/>
          <p:nvPr/>
        </p:nvSpPr>
        <p:spPr>
          <a:xfrm>
            <a:off x="-778935" y="8261739"/>
            <a:ext cx="3287385" cy="3184654"/>
          </a:xfrm>
          <a:custGeom>
            <a:avLst/>
            <a:gdLst/>
            <a:ahLst/>
            <a:cxnLst/>
            <a:rect l="l" t="t" r="r" b="b"/>
            <a:pathLst>
              <a:path w="3287385" h="3184654">
                <a:moveTo>
                  <a:pt x="0" y="0"/>
                </a:moveTo>
                <a:lnTo>
                  <a:pt x="3287384" y="0"/>
                </a:lnTo>
                <a:lnTo>
                  <a:pt x="3287384" y="3184654"/>
                </a:lnTo>
                <a:lnTo>
                  <a:pt x="0" y="318465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4" name="Freeform 14"/>
          <p:cNvSpPr/>
          <p:nvPr/>
        </p:nvSpPr>
        <p:spPr>
          <a:xfrm>
            <a:off x="3083439" y="9151851"/>
            <a:ext cx="4283445" cy="2039991"/>
          </a:xfrm>
          <a:custGeom>
            <a:avLst/>
            <a:gdLst/>
            <a:ahLst/>
            <a:cxnLst/>
            <a:rect l="l" t="t" r="r" b="b"/>
            <a:pathLst>
              <a:path w="4283445" h="2039991">
                <a:moveTo>
                  <a:pt x="0" y="0"/>
                </a:moveTo>
                <a:lnTo>
                  <a:pt x="4283444" y="0"/>
                </a:lnTo>
                <a:lnTo>
                  <a:pt x="4283444" y="2039990"/>
                </a:lnTo>
                <a:lnTo>
                  <a:pt x="0" y="20399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5" name="Freeform 15"/>
          <p:cNvSpPr/>
          <p:nvPr/>
        </p:nvSpPr>
        <p:spPr>
          <a:xfrm rot="-8754662">
            <a:off x="5893358" y="-2053103"/>
            <a:ext cx="4176376" cy="3664770"/>
          </a:xfrm>
          <a:custGeom>
            <a:avLst/>
            <a:gdLst/>
            <a:ahLst/>
            <a:cxnLst/>
            <a:rect l="l" t="t" r="r" b="b"/>
            <a:pathLst>
              <a:path w="4176376" h="3664770">
                <a:moveTo>
                  <a:pt x="0" y="0"/>
                </a:moveTo>
                <a:lnTo>
                  <a:pt x="4176376" y="0"/>
                </a:lnTo>
                <a:lnTo>
                  <a:pt x="4176376" y="3664769"/>
                </a:lnTo>
                <a:lnTo>
                  <a:pt x="0" y="366476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6" name="TextBox 16"/>
          <p:cNvSpPr txBox="1"/>
          <p:nvPr/>
        </p:nvSpPr>
        <p:spPr>
          <a:xfrm>
            <a:off x="3931403" y="4758474"/>
            <a:ext cx="10425193" cy="2271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6396"/>
              </a:lnSpc>
            </a:pPr>
            <a:r>
              <a:rPr lang="en-US" sz="19065">
                <a:solidFill>
                  <a:srgbClr val="404040"/>
                </a:solidFill>
                <a:latin typeface="Hibernate"/>
                <a:ea typeface="Hibernate"/>
                <a:cs typeface="Hibernate"/>
                <a:sym typeface="Hibernate"/>
              </a:rPr>
              <a:t>THANK YOU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973535" y="3586320"/>
            <a:ext cx="12340930" cy="5293531"/>
            <a:chOff x="0" y="-4599"/>
            <a:chExt cx="3250286" cy="139418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50286" cy="1346556"/>
            </a:xfrm>
            <a:custGeom>
              <a:avLst/>
              <a:gdLst/>
              <a:ahLst/>
              <a:cxnLst/>
              <a:rect l="l" t="t" r="r" b="b"/>
              <a:pathLst>
                <a:path w="3250286" h="1346556">
                  <a:moveTo>
                    <a:pt x="31994" y="0"/>
                  </a:moveTo>
                  <a:lnTo>
                    <a:pt x="3218292" y="0"/>
                  </a:lnTo>
                  <a:cubicBezTo>
                    <a:pt x="3235962" y="0"/>
                    <a:pt x="3250286" y="14324"/>
                    <a:pt x="3250286" y="31994"/>
                  </a:cubicBezTo>
                  <a:lnTo>
                    <a:pt x="3250286" y="1314562"/>
                  </a:lnTo>
                  <a:cubicBezTo>
                    <a:pt x="3250286" y="1332232"/>
                    <a:pt x="3235962" y="1346556"/>
                    <a:pt x="3218292" y="1346556"/>
                  </a:cubicBezTo>
                  <a:lnTo>
                    <a:pt x="31994" y="1346556"/>
                  </a:lnTo>
                  <a:cubicBezTo>
                    <a:pt x="14324" y="1346556"/>
                    <a:pt x="0" y="1332232"/>
                    <a:pt x="0" y="1314562"/>
                  </a:cubicBezTo>
                  <a:lnTo>
                    <a:pt x="0" y="31994"/>
                  </a:lnTo>
                  <a:cubicBezTo>
                    <a:pt x="0" y="14324"/>
                    <a:pt x="14324" y="0"/>
                    <a:pt x="31994" y="0"/>
                  </a:cubicBezTo>
                  <a:close/>
                </a:path>
              </a:pathLst>
            </a:custGeom>
            <a:solidFill>
              <a:srgbClr val="B8CDDB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599"/>
              <a:ext cx="3250286" cy="139418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0" lvl="0" indent="0" algn="ctr">
                <a:lnSpc>
                  <a:spcPts val="4454"/>
                </a:lnSpc>
                <a:spcBef>
                  <a:spcPct val="0"/>
                </a:spcBef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D</a:t>
              </a:r>
              <a:r>
                <a:rPr lang="en-US" sz="3400" u="none" strike="noStrike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ataset : </a:t>
              </a:r>
              <a:r>
                <a:rPr lang="en-US" sz="3400" u="none" strike="noStrike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Pokemon</a:t>
              </a:r>
              <a:r>
                <a:rPr lang="en-US" sz="3400" u="none" strike="noStrike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with stats and image</a:t>
              </a:r>
            </a:p>
            <a:p>
              <a:pPr marL="0" lvl="0" indent="0" algn="ctr">
                <a:lnSpc>
                  <a:spcPts val="4454"/>
                </a:lnSpc>
                <a:spcBef>
                  <a:spcPct val="0"/>
                </a:spcBef>
              </a:pPr>
              <a:endParaRPr lang="en-US" sz="3400" u="none" strike="noStrike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0" lvl="0" indent="0" algn="ctr">
                <a:lnSpc>
                  <a:spcPts val="4454"/>
                </a:lnSpc>
                <a:spcBef>
                  <a:spcPct val="0"/>
                </a:spcBef>
              </a:pPr>
              <a:r>
                <a:rPr lang="en-US" sz="3400" u="none" strike="noStrike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Attributes</a:t>
              </a:r>
            </a:p>
            <a:p>
              <a:pPr marL="0" lvl="0" indent="0" algn="ctr">
                <a:lnSpc>
                  <a:spcPts val="4454"/>
                </a:lnSpc>
                <a:spcBef>
                  <a:spcPct val="0"/>
                </a:spcBef>
              </a:pPr>
              <a:endParaRPr lang="en-US" sz="3400" u="none" strike="noStrike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0" lvl="0" indent="0" algn="ctr">
                <a:lnSpc>
                  <a:spcPts val="4454"/>
                </a:lnSpc>
                <a:spcBef>
                  <a:spcPct val="0"/>
                </a:spcBef>
              </a:pPr>
              <a:endParaRPr lang="en-US" sz="3400" u="none" strike="noStrike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0" lvl="0" indent="0" algn="ctr">
                <a:lnSpc>
                  <a:spcPts val="4454"/>
                </a:lnSpc>
                <a:spcBef>
                  <a:spcPct val="0"/>
                </a:spcBef>
              </a:pPr>
              <a:endParaRPr lang="en-US" sz="3400" u="none" strike="noStrike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-1214591" y="683416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/>
          <p:cNvSpPr/>
          <p:nvPr/>
        </p:nvSpPr>
        <p:spPr>
          <a:xfrm>
            <a:off x="16323134" y="-425331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/>
          <p:cNvSpPr/>
          <p:nvPr/>
        </p:nvSpPr>
        <p:spPr>
          <a:xfrm>
            <a:off x="-1214591" y="-1246789"/>
            <a:ext cx="3669227" cy="4550979"/>
          </a:xfrm>
          <a:custGeom>
            <a:avLst/>
            <a:gdLst/>
            <a:ahLst/>
            <a:cxnLst/>
            <a:rect l="l" t="t" r="r" b="b"/>
            <a:pathLst>
              <a:path w="3669227" h="4550979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/>
          <p:cNvSpPr/>
          <p:nvPr/>
        </p:nvSpPr>
        <p:spPr>
          <a:xfrm>
            <a:off x="17073409" y="313591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graphicFrame>
        <p:nvGraphicFramePr>
          <p:cNvPr id="11" name="Table 11"/>
          <p:cNvGraphicFramePr>
            <a:graphicFrameLocks noGrp="1"/>
          </p:cNvGraphicFramePr>
          <p:nvPr/>
        </p:nvGraphicFramePr>
        <p:xfrm>
          <a:off x="3334880" y="5539044"/>
          <a:ext cx="11618240" cy="1295400"/>
        </p:xfrm>
        <a:graphic>
          <a:graphicData uri="http://schemas.openxmlformats.org/drawingml/2006/table">
            <a:tbl>
              <a:tblPr/>
              <a:tblGrid>
                <a:gridCol w="19384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79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58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3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379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379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47700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dirty="0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Image</a:t>
                      </a:r>
                      <a:endParaRPr lang="en-US" sz="1100" dirty="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dirty="0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Index</a:t>
                      </a:r>
                      <a:endParaRPr lang="en-US" sz="1100" dirty="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dirty="0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Name</a:t>
                      </a:r>
                      <a:endParaRPr lang="en-US" sz="1100" dirty="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dirty="0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Type1</a:t>
                      </a:r>
                      <a:endParaRPr lang="en-US" sz="1100" dirty="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dirty="0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Type2</a:t>
                      </a:r>
                      <a:endParaRPr lang="en-US" sz="1100" dirty="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dirty="0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Total</a:t>
                      </a:r>
                      <a:endParaRPr lang="en-US" sz="1100" dirty="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7700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u="none" strike="noStrike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HP</a:t>
                      </a:r>
                      <a:endParaRPr lang="en-US" sz="110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dirty="0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Attack</a:t>
                      </a:r>
                      <a:endParaRPr lang="en-US" sz="1100" dirty="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dirty="0" err="1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Defence</a:t>
                      </a:r>
                      <a:endParaRPr lang="en-US" sz="1100" dirty="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dirty="0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Sp. Attack</a:t>
                      </a:r>
                      <a:endParaRPr lang="en-US" sz="1100" dirty="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dirty="0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Sp. </a:t>
                      </a:r>
                      <a:r>
                        <a:rPr lang="en-US" sz="2499" dirty="0" err="1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Defence</a:t>
                      </a:r>
                      <a:endParaRPr lang="en-US" sz="1100" dirty="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ts val="3274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99" dirty="0">
                          <a:solidFill>
                            <a:srgbClr val="404040"/>
                          </a:solidFill>
                          <a:latin typeface="杨任东竹石体"/>
                          <a:ea typeface="杨任东竹石体"/>
                          <a:cs typeface="杨任东竹石体"/>
                          <a:sym typeface="杨任东竹石体"/>
                        </a:rPr>
                        <a:t>Speed</a:t>
                      </a:r>
                      <a:endParaRPr lang="en-US" sz="1100" dirty="0"/>
                    </a:p>
                  </a:txBody>
                  <a:tcPr marL="76200" marR="76200" marT="76200" marB="762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TextBox 12"/>
          <p:cNvSpPr txBox="1"/>
          <p:nvPr/>
        </p:nvSpPr>
        <p:spPr>
          <a:xfrm>
            <a:off x="5148828" y="2138837"/>
            <a:ext cx="7990345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90"/>
              </a:lnSpc>
              <a:spcBef>
                <a:spcPct val="0"/>
              </a:spcBef>
            </a:pPr>
            <a:r>
              <a:rPr lang="en-US" sz="90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Dataset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724400" y="8290380"/>
            <a:ext cx="10312129" cy="2870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20"/>
              </a:lnSpc>
              <a:spcBef>
                <a:spcPct val="0"/>
              </a:spcBef>
            </a:pPr>
            <a:r>
              <a:rPr lang="en-US" sz="20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URL : https://www.kaggle.com/datasets/christofferms/pokemon-with-stats-and-image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973535" y="3603782"/>
            <a:ext cx="12340930" cy="5899323"/>
            <a:chOff x="0" y="0"/>
            <a:chExt cx="3250286" cy="155373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50286" cy="1346556"/>
            </a:xfrm>
            <a:custGeom>
              <a:avLst/>
              <a:gdLst/>
              <a:ahLst/>
              <a:cxnLst/>
              <a:rect l="l" t="t" r="r" b="b"/>
              <a:pathLst>
                <a:path w="3250286" h="1346556">
                  <a:moveTo>
                    <a:pt x="31994" y="0"/>
                  </a:moveTo>
                  <a:lnTo>
                    <a:pt x="3218292" y="0"/>
                  </a:lnTo>
                  <a:cubicBezTo>
                    <a:pt x="3235962" y="0"/>
                    <a:pt x="3250286" y="14324"/>
                    <a:pt x="3250286" y="31994"/>
                  </a:cubicBezTo>
                  <a:lnTo>
                    <a:pt x="3250286" y="1314562"/>
                  </a:lnTo>
                  <a:cubicBezTo>
                    <a:pt x="3250286" y="1332232"/>
                    <a:pt x="3235962" y="1346556"/>
                    <a:pt x="3218292" y="1346556"/>
                  </a:cubicBezTo>
                  <a:lnTo>
                    <a:pt x="31994" y="1346556"/>
                  </a:lnTo>
                  <a:cubicBezTo>
                    <a:pt x="14324" y="1346556"/>
                    <a:pt x="0" y="1332232"/>
                    <a:pt x="0" y="1314562"/>
                  </a:cubicBezTo>
                  <a:lnTo>
                    <a:pt x="0" y="31994"/>
                  </a:lnTo>
                  <a:cubicBezTo>
                    <a:pt x="0" y="14324"/>
                    <a:pt x="14324" y="0"/>
                    <a:pt x="31994" y="0"/>
                  </a:cubicBezTo>
                  <a:close/>
                </a:path>
              </a:pathLst>
            </a:custGeom>
            <a:solidFill>
              <a:srgbClr val="B8CDDB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7150"/>
              <a:ext cx="3250286" cy="154658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734063" lvl="1" indent="-367031" algn="l">
                <a:lnSpc>
                  <a:spcPts val="6086"/>
                </a:lnSpc>
                <a:buAutoNum type="arabi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將Type1與Type2進行one hot encoding</a:t>
              </a:r>
            </a:p>
            <a:p>
              <a:pPr marL="734063" lvl="1" indent="-367031" algn="l">
                <a:lnSpc>
                  <a:spcPts val="6086"/>
                </a:lnSpc>
                <a:buAutoNum type="arabi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新增Legendary欄位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( 將傳說寶可夢標註為1 )</a:t>
              </a:r>
            </a:p>
            <a:p>
              <a:pPr marL="0" lvl="0" indent="0" algn="l">
                <a:lnSpc>
                  <a:spcPts val="6086"/>
                </a:lnSpc>
              </a:pP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-1214591" y="683416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/>
          <p:cNvSpPr/>
          <p:nvPr/>
        </p:nvSpPr>
        <p:spPr>
          <a:xfrm>
            <a:off x="16323134" y="-425331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/>
          <p:cNvSpPr/>
          <p:nvPr/>
        </p:nvSpPr>
        <p:spPr>
          <a:xfrm>
            <a:off x="-1214591" y="-1246789"/>
            <a:ext cx="3669227" cy="4550979"/>
          </a:xfrm>
          <a:custGeom>
            <a:avLst/>
            <a:gdLst/>
            <a:ahLst/>
            <a:cxnLst/>
            <a:rect l="l" t="t" r="r" b="b"/>
            <a:pathLst>
              <a:path w="3669227" h="4550979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/>
          <p:cNvSpPr/>
          <p:nvPr/>
        </p:nvSpPr>
        <p:spPr>
          <a:xfrm>
            <a:off x="17073409" y="313591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4322190" y="2138837"/>
            <a:ext cx="9643619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90"/>
              </a:lnSpc>
              <a:spcBef>
                <a:spcPct val="0"/>
              </a:spcBef>
            </a:pPr>
            <a:r>
              <a:rPr lang="en-US" sz="900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Preprocessing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CB13BB-1653-6F79-DB30-42C747A0BF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CB72110-4F41-9F83-C5D1-53203D2C6191}"/>
              </a:ext>
            </a:extLst>
          </p:cNvPr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EC32B4B1-AFE2-E905-9D52-DC1B78BF6F9D}"/>
              </a:ext>
            </a:extLst>
          </p:cNvPr>
          <p:cNvGrpSpPr/>
          <p:nvPr/>
        </p:nvGrpSpPr>
        <p:grpSpPr>
          <a:xfrm>
            <a:off x="2973535" y="3603782"/>
            <a:ext cx="12340930" cy="5899323"/>
            <a:chOff x="0" y="0"/>
            <a:chExt cx="3250286" cy="1553731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398DBD9-4662-05C9-FA76-C3B75B6DC15A}"/>
                </a:ext>
              </a:extLst>
            </p:cNvPr>
            <p:cNvSpPr/>
            <p:nvPr/>
          </p:nvSpPr>
          <p:spPr>
            <a:xfrm>
              <a:off x="0" y="0"/>
              <a:ext cx="3250286" cy="1346556"/>
            </a:xfrm>
            <a:custGeom>
              <a:avLst/>
              <a:gdLst/>
              <a:ahLst/>
              <a:cxnLst/>
              <a:rect l="l" t="t" r="r" b="b"/>
              <a:pathLst>
                <a:path w="3250286" h="1346556">
                  <a:moveTo>
                    <a:pt x="31994" y="0"/>
                  </a:moveTo>
                  <a:lnTo>
                    <a:pt x="3218292" y="0"/>
                  </a:lnTo>
                  <a:cubicBezTo>
                    <a:pt x="3235962" y="0"/>
                    <a:pt x="3250286" y="14324"/>
                    <a:pt x="3250286" y="31994"/>
                  </a:cubicBezTo>
                  <a:lnTo>
                    <a:pt x="3250286" y="1314562"/>
                  </a:lnTo>
                  <a:cubicBezTo>
                    <a:pt x="3250286" y="1332232"/>
                    <a:pt x="3235962" y="1346556"/>
                    <a:pt x="3218292" y="1346556"/>
                  </a:cubicBezTo>
                  <a:lnTo>
                    <a:pt x="31994" y="1346556"/>
                  </a:lnTo>
                  <a:cubicBezTo>
                    <a:pt x="14324" y="1346556"/>
                    <a:pt x="0" y="1332232"/>
                    <a:pt x="0" y="1314562"/>
                  </a:cubicBezTo>
                  <a:lnTo>
                    <a:pt x="0" y="31994"/>
                  </a:lnTo>
                  <a:cubicBezTo>
                    <a:pt x="0" y="14324"/>
                    <a:pt x="14324" y="0"/>
                    <a:pt x="31994" y="0"/>
                  </a:cubicBezTo>
                  <a:close/>
                </a:path>
              </a:pathLst>
            </a:custGeom>
            <a:solidFill>
              <a:srgbClr val="B8CDDB"/>
            </a:solidFill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7FA5164D-726A-E465-D64A-1BBB503186E7}"/>
                </a:ext>
              </a:extLst>
            </p:cNvPr>
            <p:cNvSpPr txBox="1"/>
            <p:nvPr/>
          </p:nvSpPr>
          <p:spPr>
            <a:xfrm>
              <a:off x="0" y="7150"/>
              <a:ext cx="3250286" cy="154658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734063" lvl="1" indent="-367031" algn="l">
                <a:lnSpc>
                  <a:spcPts val="6086"/>
                </a:lnSpc>
                <a:buAutoNum type="arabi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將Type1與Type2進行one hot encoding</a:t>
              </a:r>
            </a:p>
            <a:p>
              <a:pPr marL="734063" lvl="1" indent="-367031" algn="l">
                <a:lnSpc>
                  <a:spcPts val="6086"/>
                </a:lnSpc>
                <a:buAutoNum type="arabi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新增Legendary欄位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( 將傳說寶可夢標註為1 )</a:t>
              </a:r>
            </a:p>
            <a:p>
              <a:pPr marL="0" lvl="0" indent="0" algn="l">
                <a:lnSpc>
                  <a:spcPts val="6086"/>
                </a:lnSpc>
              </a:pP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</p:txBody>
        </p:sp>
      </p:grpSp>
      <p:sp>
        <p:nvSpPr>
          <p:cNvPr id="6" name="Freeform 6">
            <a:extLst>
              <a:ext uri="{FF2B5EF4-FFF2-40B4-BE49-F238E27FC236}">
                <a16:creationId xmlns:a16="http://schemas.microsoft.com/office/drawing/2014/main" id="{4A773F27-1DF7-7FC8-90FF-BEAFDB3FE82C}"/>
              </a:ext>
            </a:extLst>
          </p:cNvPr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9A458DC6-F734-DA5B-C5EA-C01101AB31B8}"/>
              </a:ext>
            </a:extLst>
          </p:cNvPr>
          <p:cNvSpPr/>
          <p:nvPr/>
        </p:nvSpPr>
        <p:spPr>
          <a:xfrm>
            <a:off x="-1214591" y="683416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9089B3C1-2DA2-7DCC-11A5-D1ABE9A86BD3}"/>
              </a:ext>
            </a:extLst>
          </p:cNvPr>
          <p:cNvSpPr/>
          <p:nvPr/>
        </p:nvSpPr>
        <p:spPr>
          <a:xfrm>
            <a:off x="16323134" y="-425331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>
            <a:extLst>
              <a:ext uri="{FF2B5EF4-FFF2-40B4-BE49-F238E27FC236}">
                <a16:creationId xmlns:a16="http://schemas.microsoft.com/office/drawing/2014/main" id="{ED6FD41C-5310-6292-8422-B3ED188CA689}"/>
              </a:ext>
            </a:extLst>
          </p:cNvPr>
          <p:cNvSpPr/>
          <p:nvPr/>
        </p:nvSpPr>
        <p:spPr>
          <a:xfrm>
            <a:off x="-1214591" y="-1246789"/>
            <a:ext cx="3669227" cy="4550979"/>
          </a:xfrm>
          <a:custGeom>
            <a:avLst/>
            <a:gdLst/>
            <a:ahLst/>
            <a:cxnLst/>
            <a:rect l="l" t="t" r="r" b="b"/>
            <a:pathLst>
              <a:path w="3669227" h="4550979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>
            <a:extLst>
              <a:ext uri="{FF2B5EF4-FFF2-40B4-BE49-F238E27FC236}">
                <a16:creationId xmlns:a16="http://schemas.microsoft.com/office/drawing/2014/main" id="{4BDFCA15-19ED-B2EF-A1B3-E214A0377A95}"/>
              </a:ext>
            </a:extLst>
          </p:cNvPr>
          <p:cNvSpPr/>
          <p:nvPr/>
        </p:nvSpPr>
        <p:spPr>
          <a:xfrm>
            <a:off x="17073409" y="313591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2A96F4C-C1A7-796E-BE54-52092581C566}"/>
              </a:ext>
            </a:extLst>
          </p:cNvPr>
          <p:cNvSpPr txBox="1"/>
          <p:nvPr/>
        </p:nvSpPr>
        <p:spPr>
          <a:xfrm>
            <a:off x="4322190" y="2138837"/>
            <a:ext cx="9643619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90"/>
              </a:lnSpc>
              <a:spcBef>
                <a:spcPct val="0"/>
              </a:spcBef>
            </a:pPr>
            <a:r>
              <a:rPr lang="en-US" sz="900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Preprocessing</a:t>
            </a:r>
          </a:p>
        </p:txBody>
      </p:sp>
      <p:grpSp>
        <p:nvGrpSpPr>
          <p:cNvPr id="12" name="Group 12">
            <a:extLst>
              <a:ext uri="{FF2B5EF4-FFF2-40B4-BE49-F238E27FC236}">
                <a16:creationId xmlns:a16="http://schemas.microsoft.com/office/drawing/2014/main" id="{34513221-F88C-6CFA-ED1D-90CC2E39A6E5}"/>
              </a:ext>
            </a:extLst>
          </p:cNvPr>
          <p:cNvGrpSpPr/>
          <p:nvPr/>
        </p:nvGrpSpPr>
        <p:grpSpPr>
          <a:xfrm>
            <a:off x="143190" y="3860957"/>
            <a:ext cx="18013820" cy="3534910"/>
            <a:chOff x="0" y="0"/>
            <a:chExt cx="24018427" cy="4713213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45D97004-7A30-0B10-DBD5-C8B4865CDD94}"/>
                </a:ext>
              </a:extLst>
            </p:cNvPr>
            <p:cNvSpPr/>
            <p:nvPr/>
          </p:nvSpPr>
          <p:spPr>
            <a:xfrm>
              <a:off x="0" y="0"/>
              <a:ext cx="24002159" cy="4680421"/>
            </a:xfrm>
            <a:custGeom>
              <a:avLst/>
              <a:gdLst/>
              <a:ahLst/>
              <a:cxnLst/>
              <a:rect l="l" t="t" r="r" b="b"/>
              <a:pathLst>
                <a:path w="24002159" h="4680421">
                  <a:moveTo>
                    <a:pt x="0" y="0"/>
                  </a:moveTo>
                  <a:lnTo>
                    <a:pt x="24002159" y="0"/>
                  </a:lnTo>
                  <a:lnTo>
                    <a:pt x="24002159" y="4680421"/>
                  </a:lnTo>
                  <a:lnTo>
                    <a:pt x="0" y="46804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zh-TW" altLang="en-US"/>
            </a:p>
          </p:txBody>
        </p:sp>
        <p:grpSp>
          <p:nvGrpSpPr>
            <p:cNvPr id="14" name="Group 14">
              <a:extLst>
                <a:ext uri="{FF2B5EF4-FFF2-40B4-BE49-F238E27FC236}">
                  <a16:creationId xmlns:a16="http://schemas.microsoft.com/office/drawing/2014/main" id="{40151FAB-3E48-9B5E-7AD1-1166B308286F}"/>
                </a:ext>
              </a:extLst>
            </p:cNvPr>
            <p:cNvGrpSpPr/>
            <p:nvPr/>
          </p:nvGrpSpPr>
          <p:grpSpPr>
            <a:xfrm>
              <a:off x="9156279" y="375078"/>
              <a:ext cx="1003293" cy="307797"/>
              <a:chOff x="0" y="0"/>
              <a:chExt cx="198181" cy="60799"/>
            </a:xfrm>
          </p:grpSpPr>
          <p:sp>
            <p:nvSpPr>
              <p:cNvPr id="75" name="Freeform 15">
                <a:extLst>
                  <a:ext uri="{FF2B5EF4-FFF2-40B4-BE49-F238E27FC236}">
                    <a16:creationId xmlns:a16="http://schemas.microsoft.com/office/drawing/2014/main" id="{95BE5CF2-4330-FAA6-4AB4-7FBD18CA2B77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6" name="TextBox 16">
                <a:extLst>
                  <a:ext uri="{FF2B5EF4-FFF2-40B4-BE49-F238E27FC236}">
                    <a16:creationId xmlns:a16="http://schemas.microsoft.com/office/drawing/2014/main" id="{2DE4DE3D-BF04-8742-A2CB-52566015FCED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15" name="Group 17">
              <a:extLst>
                <a:ext uri="{FF2B5EF4-FFF2-40B4-BE49-F238E27FC236}">
                  <a16:creationId xmlns:a16="http://schemas.microsoft.com/office/drawing/2014/main" id="{41475050-BBE8-5DFE-34BA-D46AB4EC391C}"/>
                </a:ext>
              </a:extLst>
            </p:cNvPr>
            <p:cNvGrpSpPr/>
            <p:nvPr/>
          </p:nvGrpSpPr>
          <p:grpSpPr>
            <a:xfrm>
              <a:off x="9156279" y="720975"/>
              <a:ext cx="1003293" cy="307797"/>
              <a:chOff x="0" y="0"/>
              <a:chExt cx="198181" cy="60799"/>
            </a:xfrm>
          </p:grpSpPr>
          <p:sp>
            <p:nvSpPr>
              <p:cNvPr id="73" name="Freeform 18">
                <a:extLst>
                  <a:ext uri="{FF2B5EF4-FFF2-40B4-BE49-F238E27FC236}">
                    <a16:creationId xmlns:a16="http://schemas.microsoft.com/office/drawing/2014/main" id="{A9E04BE1-CF3E-BCE0-AF25-A8EB1C1A1B74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4" name="TextBox 19">
                <a:extLst>
                  <a:ext uri="{FF2B5EF4-FFF2-40B4-BE49-F238E27FC236}">
                    <a16:creationId xmlns:a16="http://schemas.microsoft.com/office/drawing/2014/main" id="{B805AF14-F524-70D3-99CA-26FE94D7233D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16" name="Group 20">
              <a:extLst>
                <a:ext uri="{FF2B5EF4-FFF2-40B4-BE49-F238E27FC236}">
                  <a16:creationId xmlns:a16="http://schemas.microsoft.com/office/drawing/2014/main" id="{0C03A4F2-1605-3F88-52DD-2FE89E7A53F8}"/>
                </a:ext>
              </a:extLst>
            </p:cNvPr>
            <p:cNvGrpSpPr/>
            <p:nvPr/>
          </p:nvGrpSpPr>
          <p:grpSpPr>
            <a:xfrm>
              <a:off x="9156279" y="1066873"/>
              <a:ext cx="1003293" cy="307797"/>
              <a:chOff x="0" y="0"/>
              <a:chExt cx="198181" cy="60799"/>
            </a:xfrm>
          </p:grpSpPr>
          <p:sp>
            <p:nvSpPr>
              <p:cNvPr id="71" name="Freeform 21">
                <a:extLst>
                  <a:ext uri="{FF2B5EF4-FFF2-40B4-BE49-F238E27FC236}">
                    <a16:creationId xmlns:a16="http://schemas.microsoft.com/office/drawing/2014/main" id="{5A710A46-B27D-790A-8910-707F77A482E4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2" name="TextBox 22">
                <a:extLst>
                  <a:ext uri="{FF2B5EF4-FFF2-40B4-BE49-F238E27FC236}">
                    <a16:creationId xmlns:a16="http://schemas.microsoft.com/office/drawing/2014/main" id="{A123DA20-84F6-AC54-E9B2-4302CC459D3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17" name="Group 23">
              <a:extLst>
                <a:ext uri="{FF2B5EF4-FFF2-40B4-BE49-F238E27FC236}">
                  <a16:creationId xmlns:a16="http://schemas.microsoft.com/office/drawing/2014/main" id="{F607B5F2-8FD7-33DC-6322-D3F19E44D609}"/>
                </a:ext>
              </a:extLst>
            </p:cNvPr>
            <p:cNvGrpSpPr/>
            <p:nvPr/>
          </p:nvGrpSpPr>
          <p:grpSpPr>
            <a:xfrm>
              <a:off x="9156279" y="1402260"/>
              <a:ext cx="1003293" cy="307797"/>
              <a:chOff x="0" y="0"/>
              <a:chExt cx="198181" cy="60799"/>
            </a:xfrm>
          </p:grpSpPr>
          <p:sp>
            <p:nvSpPr>
              <p:cNvPr id="69" name="Freeform 24">
                <a:extLst>
                  <a:ext uri="{FF2B5EF4-FFF2-40B4-BE49-F238E27FC236}">
                    <a16:creationId xmlns:a16="http://schemas.microsoft.com/office/drawing/2014/main" id="{D0386991-048C-046E-A9F7-844B7D6A84F8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70" name="TextBox 25">
                <a:extLst>
                  <a:ext uri="{FF2B5EF4-FFF2-40B4-BE49-F238E27FC236}">
                    <a16:creationId xmlns:a16="http://schemas.microsoft.com/office/drawing/2014/main" id="{638D9690-E59B-72A7-5FE9-983E8A2ED2C2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18" name="Group 26">
              <a:extLst>
                <a:ext uri="{FF2B5EF4-FFF2-40B4-BE49-F238E27FC236}">
                  <a16:creationId xmlns:a16="http://schemas.microsoft.com/office/drawing/2014/main" id="{24D10D6F-C2B7-7111-965D-202302180F5D}"/>
                </a:ext>
              </a:extLst>
            </p:cNvPr>
            <p:cNvGrpSpPr/>
            <p:nvPr/>
          </p:nvGrpSpPr>
          <p:grpSpPr>
            <a:xfrm>
              <a:off x="17068026" y="375078"/>
              <a:ext cx="1003293" cy="307797"/>
              <a:chOff x="0" y="0"/>
              <a:chExt cx="198181" cy="60799"/>
            </a:xfrm>
          </p:grpSpPr>
          <p:sp>
            <p:nvSpPr>
              <p:cNvPr id="67" name="Freeform 27">
                <a:extLst>
                  <a:ext uri="{FF2B5EF4-FFF2-40B4-BE49-F238E27FC236}">
                    <a16:creationId xmlns:a16="http://schemas.microsoft.com/office/drawing/2014/main" id="{0A66DEC5-7468-F8A8-2AD0-C23A87C9B78D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8" name="TextBox 28">
                <a:extLst>
                  <a:ext uri="{FF2B5EF4-FFF2-40B4-BE49-F238E27FC236}">
                    <a16:creationId xmlns:a16="http://schemas.microsoft.com/office/drawing/2014/main" id="{8694F7A9-0FA1-8165-43A0-C0F7A6E1E1B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19" name="Group 29">
              <a:extLst>
                <a:ext uri="{FF2B5EF4-FFF2-40B4-BE49-F238E27FC236}">
                  <a16:creationId xmlns:a16="http://schemas.microsoft.com/office/drawing/2014/main" id="{373246F0-C1AD-7CC7-652D-BC008A3F3FAB}"/>
                </a:ext>
              </a:extLst>
            </p:cNvPr>
            <p:cNvGrpSpPr/>
            <p:nvPr/>
          </p:nvGrpSpPr>
          <p:grpSpPr>
            <a:xfrm>
              <a:off x="17068026" y="720975"/>
              <a:ext cx="1003293" cy="307797"/>
              <a:chOff x="0" y="0"/>
              <a:chExt cx="198181" cy="60799"/>
            </a:xfrm>
          </p:grpSpPr>
          <p:sp>
            <p:nvSpPr>
              <p:cNvPr id="65" name="Freeform 30">
                <a:extLst>
                  <a:ext uri="{FF2B5EF4-FFF2-40B4-BE49-F238E27FC236}">
                    <a16:creationId xmlns:a16="http://schemas.microsoft.com/office/drawing/2014/main" id="{8D0FCB91-0B2E-80F4-7B26-664ED439EB3C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6" name="TextBox 31">
                <a:extLst>
                  <a:ext uri="{FF2B5EF4-FFF2-40B4-BE49-F238E27FC236}">
                    <a16:creationId xmlns:a16="http://schemas.microsoft.com/office/drawing/2014/main" id="{A48EF572-9EF5-FEF9-8E82-7BEB81147022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20" name="Group 32">
              <a:extLst>
                <a:ext uri="{FF2B5EF4-FFF2-40B4-BE49-F238E27FC236}">
                  <a16:creationId xmlns:a16="http://schemas.microsoft.com/office/drawing/2014/main" id="{428F5581-0EDC-F8A0-D404-549E42C404BE}"/>
                </a:ext>
              </a:extLst>
            </p:cNvPr>
            <p:cNvGrpSpPr/>
            <p:nvPr/>
          </p:nvGrpSpPr>
          <p:grpSpPr>
            <a:xfrm>
              <a:off x="17068026" y="1066873"/>
              <a:ext cx="1003293" cy="307797"/>
              <a:chOff x="0" y="0"/>
              <a:chExt cx="198181" cy="60799"/>
            </a:xfrm>
          </p:grpSpPr>
          <p:sp>
            <p:nvSpPr>
              <p:cNvPr id="63" name="Freeform 33">
                <a:extLst>
                  <a:ext uri="{FF2B5EF4-FFF2-40B4-BE49-F238E27FC236}">
                    <a16:creationId xmlns:a16="http://schemas.microsoft.com/office/drawing/2014/main" id="{D8FB35EF-E3AF-687C-D7B2-FCB2E9196BF0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4" name="TextBox 34">
                <a:extLst>
                  <a:ext uri="{FF2B5EF4-FFF2-40B4-BE49-F238E27FC236}">
                    <a16:creationId xmlns:a16="http://schemas.microsoft.com/office/drawing/2014/main" id="{FF943D6C-30E6-FB5C-8503-027D0F6A16F2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21" name="Group 35">
              <a:extLst>
                <a:ext uri="{FF2B5EF4-FFF2-40B4-BE49-F238E27FC236}">
                  <a16:creationId xmlns:a16="http://schemas.microsoft.com/office/drawing/2014/main" id="{E8FC4140-6B8E-DE68-4DD0-8B3F8C28CE9C}"/>
                </a:ext>
              </a:extLst>
            </p:cNvPr>
            <p:cNvGrpSpPr/>
            <p:nvPr/>
          </p:nvGrpSpPr>
          <p:grpSpPr>
            <a:xfrm>
              <a:off x="17068026" y="1402260"/>
              <a:ext cx="1003293" cy="307797"/>
              <a:chOff x="0" y="0"/>
              <a:chExt cx="198181" cy="60799"/>
            </a:xfrm>
          </p:grpSpPr>
          <p:sp>
            <p:nvSpPr>
              <p:cNvPr id="61" name="Freeform 36">
                <a:extLst>
                  <a:ext uri="{FF2B5EF4-FFF2-40B4-BE49-F238E27FC236}">
                    <a16:creationId xmlns:a16="http://schemas.microsoft.com/office/drawing/2014/main" id="{9790404E-4757-87C0-3572-D3447AD60DFB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2" name="TextBox 37">
                <a:extLst>
                  <a:ext uri="{FF2B5EF4-FFF2-40B4-BE49-F238E27FC236}">
                    <a16:creationId xmlns:a16="http://schemas.microsoft.com/office/drawing/2014/main" id="{662AFB95-6EA7-1DCC-A3B4-9CE4D2407A4A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22" name="Group 38">
              <a:extLst>
                <a:ext uri="{FF2B5EF4-FFF2-40B4-BE49-F238E27FC236}">
                  <a16:creationId xmlns:a16="http://schemas.microsoft.com/office/drawing/2014/main" id="{29F20839-00F1-E7EB-1583-764704F22EAD}"/>
                </a:ext>
              </a:extLst>
            </p:cNvPr>
            <p:cNvGrpSpPr/>
            <p:nvPr/>
          </p:nvGrpSpPr>
          <p:grpSpPr>
            <a:xfrm>
              <a:off x="16064733" y="1710057"/>
              <a:ext cx="1003293" cy="307797"/>
              <a:chOff x="0" y="0"/>
              <a:chExt cx="198181" cy="60799"/>
            </a:xfrm>
          </p:grpSpPr>
          <p:sp>
            <p:nvSpPr>
              <p:cNvPr id="59" name="Freeform 39">
                <a:extLst>
                  <a:ext uri="{FF2B5EF4-FFF2-40B4-BE49-F238E27FC236}">
                    <a16:creationId xmlns:a16="http://schemas.microsoft.com/office/drawing/2014/main" id="{F06B7B0D-8D3C-CB94-25F4-45678EDE1258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60" name="TextBox 40">
                <a:extLst>
                  <a:ext uri="{FF2B5EF4-FFF2-40B4-BE49-F238E27FC236}">
                    <a16:creationId xmlns:a16="http://schemas.microsoft.com/office/drawing/2014/main" id="{9E2FADDF-AA30-2F3E-0F4E-41D72C033DA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23" name="Group 41">
              <a:extLst>
                <a:ext uri="{FF2B5EF4-FFF2-40B4-BE49-F238E27FC236}">
                  <a16:creationId xmlns:a16="http://schemas.microsoft.com/office/drawing/2014/main" id="{A347C621-A8C5-E469-1B5F-97877F483FB4}"/>
                </a:ext>
              </a:extLst>
            </p:cNvPr>
            <p:cNvGrpSpPr/>
            <p:nvPr/>
          </p:nvGrpSpPr>
          <p:grpSpPr>
            <a:xfrm>
              <a:off x="16064733" y="2055954"/>
              <a:ext cx="1003293" cy="307797"/>
              <a:chOff x="0" y="0"/>
              <a:chExt cx="198181" cy="60799"/>
            </a:xfrm>
          </p:grpSpPr>
          <p:sp>
            <p:nvSpPr>
              <p:cNvPr id="57" name="Freeform 42">
                <a:extLst>
                  <a:ext uri="{FF2B5EF4-FFF2-40B4-BE49-F238E27FC236}">
                    <a16:creationId xmlns:a16="http://schemas.microsoft.com/office/drawing/2014/main" id="{A4C27F4F-2D29-CCB7-03B0-5F20093076F1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58" name="TextBox 43">
                <a:extLst>
                  <a:ext uri="{FF2B5EF4-FFF2-40B4-BE49-F238E27FC236}">
                    <a16:creationId xmlns:a16="http://schemas.microsoft.com/office/drawing/2014/main" id="{BEC3941A-0502-43E9-DF39-2F51B1AFD01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24" name="Group 44">
              <a:extLst>
                <a:ext uri="{FF2B5EF4-FFF2-40B4-BE49-F238E27FC236}">
                  <a16:creationId xmlns:a16="http://schemas.microsoft.com/office/drawing/2014/main" id="{62BD2E34-3FB8-687A-2F4C-AFD27C8C7923}"/>
                </a:ext>
              </a:extLst>
            </p:cNvPr>
            <p:cNvGrpSpPr/>
            <p:nvPr/>
          </p:nvGrpSpPr>
          <p:grpSpPr>
            <a:xfrm>
              <a:off x="16064733" y="2401852"/>
              <a:ext cx="1003293" cy="307797"/>
              <a:chOff x="0" y="0"/>
              <a:chExt cx="198181" cy="60799"/>
            </a:xfrm>
          </p:grpSpPr>
          <p:sp>
            <p:nvSpPr>
              <p:cNvPr id="55" name="Freeform 45">
                <a:extLst>
                  <a:ext uri="{FF2B5EF4-FFF2-40B4-BE49-F238E27FC236}">
                    <a16:creationId xmlns:a16="http://schemas.microsoft.com/office/drawing/2014/main" id="{E5446DAE-8B81-AA37-885F-6554ACE88EF6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56" name="TextBox 46">
                <a:extLst>
                  <a:ext uri="{FF2B5EF4-FFF2-40B4-BE49-F238E27FC236}">
                    <a16:creationId xmlns:a16="http://schemas.microsoft.com/office/drawing/2014/main" id="{3D37EACA-F430-B9B3-9916-33DD56E3139F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25" name="Group 47">
              <a:extLst>
                <a:ext uri="{FF2B5EF4-FFF2-40B4-BE49-F238E27FC236}">
                  <a16:creationId xmlns:a16="http://schemas.microsoft.com/office/drawing/2014/main" id="{06DB40F7-1072-88B4-DF16-BAEC4B1E82C7}"/>
                </a:ext>
              </a:extLst>
            </p:cNvPr>
            <p:cNvGrpSpPr/>
            <p:nvPr/>
          </p:nvGrpSpPr>
          <p:grpSpPr>
            <a:xfrm>
              <a:off x="16064733" y="2737239"/>
              <a:ext cx="1003293" cy="307797"/>
              <a:chOff x="0" y="0"/>
              <a:chExt cx="198181" cy="60799"/>
            </a:xfrm>
          </p:grpSpPr>
          <p:sp>
            <p:nvSpPr>
              <p:cNvPr id="53" name="Freeform 48">
                <a:extLst>
                  <a:ext uri="{FF2B5EF4-FFF2-40B4-BE49-F238E27FC236}">
                    <a16:creationId xmlns:a16="http://schemas.microsoft.com/office/drawing/2014/main" id="{874D31B6-AE66-A28A-6B23-4D6B07498B16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54" name="TextBox 49">
                <a:extLst>
                  <a:ext uri="{FF2B5EF4-FFF2-40B4-BE49-F238E27FC236}">
                    <a16:creationId xmlns:a16="http://schemas.microsoft.com/office/drawing/2014/main" id="{AA3375DA-4427-CA86-132D-C937C253CDC6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26" name="Group 50">
              <a:extLst>
                <a:ext uri="{FF2B5EF4-FFF2-40B4-BE49-F238E27FC236}">
                  <a16:creationId xmlns:a16="http://schemas.microsoft.com/office/drawing/2014/main" id="{835207A2-BC7A-BAEA-8191-D0E0856B9E13}"/>
                </a:ext>
              </a:extLst>
            </p:cNvPr>
            <p:cNvGrpSpPr/>
            <p:nvPr/>
          </p:nvGrpSpPr>
          <p:grpSpPr>
            <a:xfrm>
              <a:off x="16064733" y="3070436"/>
              <a:ext cx="1003293" cy="307797"/>
              <a:chOff x="0" y="0"/>
              <a:chExt cx="198181" cy="60799"/>
            </a:xfrm>
          </p:grpSpPr>
          <p:sp>
            <p:nvSpPr>
              <p:cNvPr id="51" name="Freeform 51">
                <a:extLst>
                  <a:ext uri="{FF2B5EF4-FFF2-40B4-BE49-F238E27FC236}">
                    <a16:creationId xmlns:a16="http://schemas.microsoft.com/office/drawing/2014/main" id="{367B930E-D545-550D-C2BB-B3594D4D08F1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52" name="TextBox 52">
                <a:extLst>
                  <a:ext uri="{FF2B5EF4-FFF2-40B4-BE49-F238E27FC236}">
                    <a16:creationId xmlns:a16="http://schemas.microsoft.com/office/drawing/2014/main" id="{545A76D7-2A27-689F-C5AF-FEA4C339E549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27" name="Group 53">
              <a:extLst>
                <a:ext uri="{FF2B5EF4-FFF2-40B4-BE49-F238E27FC236}">
                  <a16:creationId xmlns:a16="http://schemas.microsoft.com/office/drawing/2014/main" id="{10D03266-D2C0-4C62-F849-D85B4C39B8F3}"/>
                </a:ext>
              </a:extLst>
            </p:cNvPr>
            <p:cNvGrpSpPr/>
            <p:nvPr/>
          </p:nvGrpSpPr>
          <p:grpSpPr>
            <a:xfrm>
              <a:off x="15086833" y="3378234"/>
              <a:ext cx="1003293" cy="307797"/>
              <a:chOff x="0" y="0"/>
              <a:chExt cx="198181" cy="60799"/>
            </a:xfrm>
          </p:grpSpPr>
          <p:sp>
            <p:nvSpPr>
              <p:cNvPr id="49" name="Freeform 54">
                <a:extLst>
                  <a:ext uri="{FF2B5EF4-FFF2-40B4-BE49-F238E27FC236}">
                    <a16:creationId xmlns:a16="http://schemas.microsoft.com/office/drawing/2014/main" id="{EDABFF44-CE11-298F-7065-B53AD72E7FB3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50" name="TextBox 55">
                <a:extLst>
                  <a:ext uri="{FF2B5EF4-FFF2-40B4-BE49-F238E27FC236}">
                    <a16:creationId xmlns:a16="http://schemas.microsoft.com/office/drawing/2014/main" id="{95954171-4604-60AB-71D8-76A31EA6175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28" name="Group 56">
              <a:extLst>
                <a:ext uri="{FF2B5EF4-FFF2-40B4-BE49-F238E27FC236}">
                  <a16:creationId xmlns:a16="http://schemas.microsoft.com/office/drawing/2014/main" id="{F42AE5DB-0732-BECA-320D-E6C48C4FE9F0}"/>
                </a:ext>
              </a:extLst>
            </p:cNvPr>
            <p:cNvGrpSpPr/>
            <p:nvPr/>
          </p:nvGrpSpPr>
          <p:grpSpPr>
            <a:xfrm>
              <a:off x="15086833" y="3724131"/>
              <a:ext cx="1003293" cy="307797"/>
              <a:chOff x="0" y="0"/>
              <a:chExt cx="198181" cy="60799"/>
            </a:xfrm>
          </p:grpSpPr>
          <p:sp>
            <p:nvSpPr>
              <p:cNvPr id="47" name="Freeform 57">
                <a:extLst>
                  <a:ext uri="{FF2B5EF4-FFF2-40B4-BE49-F238E27FC236}">
                    <a16:creationId xmlns:a16="http://schemas.microsoft.com/office/drawing/2014/main" id="{CBF8613C-6CBC-C281-77B8-D091AF29D7C5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8" name="TextBox 58">
                <a:extLst>
                  <a:ext uri="{FF2B5EF4-FFF2-40B4-BE49-F238E27FC236}">
                    <a16:creationId xmlns:a16="http://schemas.microsoft.com/office/drawing/2014/main" id="{EB0BF2E6-6F61-5D9C-ED2F-22ABD4AD0923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29" name="Group 59">
              <a:extLst>
                <a:ext uri="{FF2B5EF4-FFF2-40B4-BE49-F238E27FC236}">
                  <a16:creationId xmlns:a16="http://schemas.microsoft.com/office/drawing/2014/main" id="{CA97940E-5EAF-670B-A613-F1E5FBF85238}"/>
                </a:ext>
              </a:extLst>
            </p:cNvPr>
            <p:cNvGrpSpPr/>
            <p:nvPr/>
          </p:nvGrpSpPr>
          <p:grpSpPr>
            <a:xfrm>
              <a:off x="15086833" y="4070029"/>
              <a:ext cx="1003293" cy="307797"/>
              <a:chOff x="0" y="0"/>
              <a:chExt cx="198181" cy="60799"/>
            </a:xfrm>
          </p:grpSpPr>
          <p:sp>
            <p:nvSpPr>
              <p:cNvPr id="45" name="Freeform 60">
                <a:extLst>
                  <a:ext uri="{FF2B5EF4-FFF2-40B4-BE49-F238E27FC236}">
                    <a16:creationId xmlns:a16="http://schemas.microsoft.com/office/drawing/2014/main" id="{FBE4B6A6-72F5-3722-2964-D981ECC29FC6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6" name="TextBox 61">
                <a:extLst>
                  <a:ext uri="{FF2B5EF4-FFF2-40B4-BE49-F238E27FC236}">
                    <a16:creationId xmlns:a16="http://schemas.microsoft.com/office/drawing/2014/main" id="{6B0EEA74-C7FA-3EE3-AF6E-65FD952B63B0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30" name="Group 62">
              <a:extLst>
                <a:ext uri="{FF2B5EF4-FFF2-40B4-BE49-F238E27FC236}">
                  <a16:creationId xmlns:a16="http://schemas.microsoft.com/office/drawing/2014/main" id="{4EFF6D03-D60F-079C-993C-96D2A172ECB9}"/>
                </a:ext>
              </a:extLst>
            </p:cNvPr>
            <p:cNvGrpSpPr/>
            <p:nvPr/>
          </p:nvGrpSpPr>
          <p:grpSpPr>
            <a:xfrm>
              <a:off x="15086833" y="4405415"/>
              <a:ext cx="1003293" cy="307797"/>
              <a:chOff x="0" y="0"/>
              <a:chExt cx="198181" cy="60799"/>
            </a:xfrm>
          </p:grpSpPr>
          <p:sp>
            <p:nvSpPr>
              <p:cNvPr id="43" name="Freeform 63">
                <a:extLst>
                  <a:ext uri="{FF2B5EF4-FFF2-40B4-BE49-F238E27FC236}">
                    <a16:creationId xmlns:a16="http://schemas.microsoft.com/office/drawing/2014/main" id="{3DCE1C2E-93E8-0B03-ECE5-9EB0EA54BC85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4" name="TextBox 64">
                <a:extLst>
                  <a:ext uri="{FF2B5EF4-FFF2-40B4-BE49-F238E27FC236}">
                    <a16:creationId xmlns:a16="http://schemas.microsoft.com/office/drawing/2014/main" id="{F2D5B5EA-F995-2C43-53D8-557BA83B118A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31" name="Group 65">
              <a:extLst>
                <a:ext uri="{FF2B5EF4-FFF2-40B4-BE49-F238E27FC236}">
                  <a16:creationId xmlns:a16="http://schemas.microsoft.com/office/drawing/2014/main" id="{EB9B8D55-48E8-0EA3-BFDC-EFCCAF3312BC}"/>
                </a:ext>
              </a:extLst>
            </p:cNvPr>
            <p:cNvGrpSpPr/>
            <p:nvPr/>
          </p:nvGrpSpPr>
          <p:grpSpPr>
            <a:xfrm>
              <a:off x="8152986" y="2389152"/>
              <a:ext cx="1003293" cy="307797"/>
              <a:chOff x="0" y="0"/>
              <a:chExt cx="198181" cy="60799"/>
            </a:xfrm>
          </p:grpSpPr>
          <p:sp>
            <p:nvSpPr>
              <p:cNvPr id="41" name="Freeform 66">
                <a:extLst>
                  <a:ext uri="{FF2B5EF4-FFF2-40B4-BE49-F238E27FC236}">
                    <a16:creationId xmlns:a16="http://schemas.microsoft.com/office/drawing/2014/main" id="{5AC5BD47-1EF9-1FF5-99DD-95808A29AA49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2" name="TextBox 67">
                <a:extLst>
                  <a:ext uri="{FF2B5EF4-FFF2-40B4-BE49-F238E27FC236}">
                    <a16:creationId xmlns:a16="http://schemas.microsoft.com/office/drawing/2014/main" id="{D9BC1455-A24A-1B97-2121-1C24B810B137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32" name="Group 68">
              <a:extLst>
                <a:ext uri="{FF2B5EF4-FFF2-40B4-BE49-F238E27FC236}">
                  <a16:creationId xmlns:a16="http://schemas.microsoft.com/office/drawing/2014/main" id="{8B4C6AC2-8FFA-3346-E517-DFDAB7F64FA0}"/>
                </a:ext>
              </a:extLst>
            </p:cNvPr>
            <p:cNvGrpSpPr/>
            <p:nvPr/>
          </p:nvGrpSpPr>
          <p:grpSpPr>
            <a:xfrm>
              <a:off x="8152986" y="3070436"/>
              <a:ext cx="1003293" cy="307797"/>
              <a:chOff x="0" y="0"/>
              <a:chExt cx="198181" cy="60799"/>
            </a:xfrm>
          </p:grpSpPr>
          <p:sp>
            <p:nvSpPr>
              <p:cNvPr id="39" name="Freeform 69">
                <a:extLst>
                  <a:ext uri="{FF2B5EF4-FFF2-40B4-BE49-F238E27FC236}">
                    <a16:creationId xmlns:a16="http://schemas.microsoft.com/office/drawing/2014/main" id="{62491A6C-861E-1377-4B67-A99E74122BAD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40" name="TextBox 70">
                <a:extLst>
                  <a:ext uri="{FF2B5EF4-FFF2-40B4-BE49-F238E27FC236}">
                    <a16:creationId xmlns:a16="http://schemas.microsoft.com/office/drawing/2014/main" id="{433B05E9-08CE-12C8-1ABC-8B76475D2B96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33" name="Group 71">
              <a:extLst>
                <a:ext uri="{FF2B5EF4-FFF2-40B4-BE49-F238E27FC236}">
                  <a16:creationId xmlns:a16="http://schemas.microsoft.com/office/drawing/2014/main" id="{99BADF68-2AD1-91C3-2DFB-6FDA4611C22D}"/>
                </a:ext>
              </a:extLst>
            </p:cNvPr>
            <p:cNvGrpSpPr/>
            <p:nvPr/>
          </p:nvGrpSpPr>
          <p:grpSpPr>
            <a:xfrm>
              <a:off x="21021385" y="2737239"/>
              <a:ext cx="1003293" cy="307797"/>
              <a:chOff x="0" y="0"/>
              <a:chExt cx="198181" cy="60799"/>
            </a:xfrm>
          </p:grpSpPr>
          <p:sp>
            <p:nvSpPr>
              <p:cNvPr id="37" name="Freeform 72">
                <a:extLst>
                  <a:ext uri="{FF2B5EF4-FFF2-40B4-BE49-F238E27FC236}">
                    <a16:creationId xmlns:a16="http://schemas.microsoft.com/office/drawing/2014/main" id="{B0222B68-F803-3AD4-277B-FC211EBFAB24}"/>
                  </a:ext>
                </a:extLst>
              </p:cNvPr>
              <p:cNvSpPr/>
              <p:nvPr/>
            </p:nvSpPr>
            <p:spPr>
              <a:xfrm>
                <a:off x="0" y="0"/>
                <a:ext cx="198181" cy="60799"/>
              </a:xfrm>
              <a:custGeom>
                <a:avLst/>
                <a:gdLst/>
                <a:ahLst/>
                <a:cxnLst/>
                <a:rect l="l" t="t" r="r" b="b"/>
                <a:pathLst>
                  <a:path w="198181" h="60799">
                    <a:moveTo>
                      <a:pt x="30400" y="0"/>
                    </a:moveTo>
                    <a:lnTo>
                      <a:pt x="167782" y="0"/>
                    </a:lnTo>
                    <a:cubicBezTo>
                      <a:pt x="184571" y="0"/>
                      <a:pt x="198181" y="13610"/>
                      <a:pt x="198181" y="30400"/>
                    </a:cubicBezTo>
                    <a:lnTo>
                      <a:pt x="198181" y="30400"/>
                    </a:lnTo>
                    <a:cubicBezTo>
                      <a:pt x="198181" y="47189"/>
                      <a:pt x="184571" y="60799"/>
                      <a:pt x="167782" y="60799"/>
                    </a:cubicBezTo>
                    <a:lnTo>
                      <a:pt x="30400" y="60799"/>
                    </a:lnTo>
                    <a:cubicBezTo>
                      <a:pt x="13610" y="60799"/>
                      <a:pt x="0" y="47189"/>
                      <a:pt x="0" y="30400"/>
                    </a:cubicBezTo>
                    <a:lnTo>
                      <a:pt x="0" y="30400"/>
                    </a:lnTo>
                    <a:cubicBezTo>
                      <a:pt x="0" y="13610"/>
                      <a:pt x="13610" y="0"/>
                      <a:pt x="3040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8" name="TextBox 73">
                <a:extLst>
                  <a:ext uri="{FF2B5EF4-FFF2-40B4-BE49-F238E27FC236}">
                    <a16:creationId xmlns:a16="http://schemas.microsoft.com/office/drawing/2014/main" id="{EC47ECA1-5BBF-1ADE-472F-7A390CD72796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198181" cy="8937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  <p:grpSp>
          <p:nvGrpSpPr>
            <p:cNvPr id="34" name="Group 74">
              <a:extLst>
                <a:ext uri="{FF2B5EF4-FFF2-40B4-BE49-F238E27FC236}">
                  <a16:creationId xmlns:a16="http://schemas.microsoft.com/office/drawing/2014/main" id="{21A7B0F4-3C25-DDC4-0B80-D68ECBAD7209}"/>
                </a:ext>
              </a:extLst>
            </p:cNvPr>
            <p:cNvGrpSpPr/>
            <p:nvPr/>
          </p:nvGrpSpPr>
          <p:grpSpPr>
            <a:xfrm>
              <a:off x="6164774" y="31371"/>
              <a:ext cx="17853653" cy="343706"/>
              <a:chOff x="0" y="0"/>
              <a:chExt cx="3526647" cy="67893"/>
            </a:xfrm>
          </p:grpSpPr>
          <p:sp>
            <p:nvSpPr>
              <p:cNvPr id="35" name="Freeform 75">
                <a:extLst>
                  <a:ext uri="{FF2B5EF4-FFF2-40B4-BE49-F238E27FC236}">
                    <a16:creationId xmlns:a16="http://schemas.microsoft.com/office/drawing/2014/main" id="{CB2485F6-86AB-7E81-3B77-7140C221D2EC}"/>
                  </a:ext>
                </a:extLst>
              </p:cNvPr>
              <p:cNvSpPr/>
              <p:nvPr/>
            </p:nvSpPr>
            <p:spPr>
              <a:xfrm>
                <a:off x="0" y="0"/>
                <a:ext cx="3526648" cy="67893"/>
              </a:xfrm>
              <a:custGeom>
                <a:avLst/>
                <a:gdLst/>
                <a:ahLst/>
                <a:cxnLst/>
                <a:rect l="l" t="t" r="r" b="b"/>
                <a:pathLst>
                  <a:path w="3526648" h="67893">
                    <a:moveTo>
                      <a:pt x="2891" y="0"/>
                    </a:moveTo>
                    <a:lnTo>
                      <a:pt x="3523757" y="0"/>
                    </a:lnTo>
                    <a:cubicBezTo>
                      <a:pt x="3525353" y="0"/>
                      <a:pt x="3526648" y="1294"/>
                      <a:pt x="3526648" y="2891"/>
                    </a:cubicBezTo>
                    <a:lnTo>
                      <a:pt x="3526648" y="65002"/>
                    </a:lnTo>
                    <a:cubicBezTo>
                      <a:pt x="3526648" y="66598"/>
                      <a:pt x="3525353" y="67893"/>
                      <a:pt x="3523757" y="67893"/>
                    </a:cubicBezTo>
                    <a:lnTo>
                      <a:pt x="2891" y="67893"/>
                    </a:lnTo>
                    <a:cubicBezTo>
                      <a:pt x="1294" y="67893"/>
                      <a:pt x="0" y="66598"/>
                      <a:pt x="0" y="65002"/>
                    </a:cubicBezTo>
                    <a:lnTo>
                      <a:pt x="0" y="2891"/>
                    </a:lnTo>
                    <a:cubicBezTo>
                      <a:pt x="0" y="1294"/>
                      <a:pt x="1294" y="0"/>
                      <a:pt x="289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9525" cap="sq">
                <a:solidFill>
                  <a:srgbClr val="FF0000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zh-TW" altLang="en-US"/>
              </a:p>
            </p:txBody>
          </p:sp>
          <p:sp>
            <p:nvSpPr>
              <p:cNvPr id="36" name="TextBox 76">
                <a:extLst>
                  <a:ext uri="{FF2B5EF4-FFF2-40B4-BE49-F238E27FC236}">
                    <a16:creationId xmlns:a16="http://schemas.microsoft.com/office/drawing/2014/main" id="{72007493-DE9A-A9E6-331A-4A43BF7588F8}"/>
                  </a:ext>
                </a:extLst>
              </p:cNvPr>
              <p:cNvSpPr txBox="1"/>
              <p:nvPr/>
            </p:nvSpPr>
            <p:spPr>
              <a:xfrm>
                <a:off x="0" y="-28575"/>
                <a:ext cx="3526647" cy="9646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20"/>
                  </a:lnSpc>
                </a:pPr>
                <a:endParaRPr/>
              </a:p>
            </p:txBody>
          </p:sp>
        </p:grpSp>
      </p:grpSp>
      <p:sp>
        <p:nvSpPr>
          <p:cNvPr id="77" name="Freeform 11">
            <a:extLst>
              <a:ext uri="{FF2B5EF4-FFF2-40B4-BE49-F238E27FC236}">
                <a16:creationId xmlns:a16="http://schemas.microsoft.com/office/drawing/2014/main" id="{42F6D43F-4990-17DF-3E72-88142C2DD828}"/>
              </a:ext>
            </a:extLst>
          </p:cNvPr>
          <p:cNvSpPr/>
          <p:nvPr/>
        </p:nvSpPr>
        <p:spPr>
          <a:xfrm>
            <a:off x="3874485" y="3917479"/>
            <a:ext cx="10539030" cy="4924271"/>
          </a:xfrm>
          <a:custGeom>
            <a:avLst/>
            <a:gdLst/>
            <a:ahLst/>
            <a:cxnLst/>
            <a:rect l="l" t="t" r="r" b="b"/>
            <a:pathLst>
              <a:path w="10539030" h="4924271">
                <a:moveTo>
                  <a:pt x="0" y="0"/>
                </a:moveTo>
                <a:lnTo>
                  <a:pt x="10539030" y="0"/>
                </a:lnTo>
                <a:lnTo>
                  <a:pt x="10539030" y="4924271"/>
                </a:lnTo>
                <a:lnTo>
                  <a:pt x="0" y="492427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0246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 animBg="1"/>
      <p:bldP spid="7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973535" y="3603782"/>
            <a:ext cx="12340930" cy="5899323"/>
            <a:chOff x="0" y="0"/>
            <a:chExt cx="3250286" cy="155373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50286" cy="1346556"/>
            </a:xfrm>
            <a:custGeom>
              <a:avLst/>
              <a:gdLst/>
              <a:ahLst/>
              <a:cxnLst/>
              <a:rect l="l" t="t" r="r" b="b"/>
              <a:pathLst>
                <a:path w="3250286" h="1346556">
                  <a:moveTo>
                    <a:pt x="31994" y="0"/>
                  </a:moveTo>
                  <a:lnTo>
                    <a:pt x="3218292" y="0"/>
                  </a:lnTo>
                  <a:cubicBezTo>
                    <a:pt x="3235962" y="0"/>
                    <a:pt x="3250286" y="14324"/>
                    <a:pt x="3250286" y="31994"/>
                  </a:cubicBezTo>
                  <a:lnTo>
                    <a:pt x="3250286" y="1314562"/>
                  </a:lnTo>
                  <a:cubicBezTo>
                    <a:pt x="3250286" y="1332232"/>
                    <a:pt x="3235962" y="1346556"/>
                    <a:pt x="3218292" y="1346556"/>
                  </a:cubicBezTo>
                  <a:lnTo>
                    <a:pt x="31994" y="1346556"/>
                  </a:lnTo>
                  <a:cubicBezTo>
                    <a:pt x="14324" y="1346556"/>
                    <a:pt x="0" y="1332232"/>
                    <a:pt x="0" y="1314562"/>
                  </a:cubicBezTo>
                  <a:lnTo>
                    <a:pt x="0" y="31994"/>
                  </a:lnTo>
                  <a:cubicBezTo>
                    <a:pt x="0" y="14324"/>
                    <a:pt x="14324" y="0"/>
                    <a:pt x="31994" y="0"/>
                  </a:cubicBezTo>
                  <a:close/>
                </a:path>
              </a:pathLst>
            </a:custGeom>
            <a:solidFill>
              <a:srgbClr val="B8CDDB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7150"/>
              <a:ext cx="3250286" cy="154658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利用寶可夢的特徵預測其種族值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使用的欄位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英文名字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圖片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是否為傳說寶可夢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zh-TW" alt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屬性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-1214591" y="683416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/>
          <p:cNvSpPr/>
          <p:nvPr/>
        </p:nvSpPr>
        <p:spPr>
          <a:xfrm>
            <a:off x="16323134" y="-425331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/>
          <p:cNvSpPr/>
          <p:nvPr/>
        </p:nvSpPr>
        <p:spPr>
          <a:xfrm>
            <a:off x="-1214591" y="-1246789"/>
            <a:ext cx="3669227" cy="4550979"/>
          </a:xfrm>
          <a:custGeom>
            <a:avLst/>
            <a:gdLst/>
            <a:ahLst/>
            <a:cxnLst/>
            <a:rect l="l" t="t" r="r" b="b"/>
            <a:pathLst>
              <a:path w="3669227" h="4550979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/>
          <p:cNvSpPr/>
          <p:nvPr/>
        </p:nvSpPr>
        <p:spPr>
          <a:xfrm>
            <a:off x="17073409" y="313591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5148828" y="2138837"/>
            <a:ext cx="7990345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90"/>
              </a:lnSpc>
              <a:spcBef>
                <a:spcPct val="0"/>
              </a:spcBef>
            </a:pPr>
            <a:r>
              <a:rPr lang="en-US" sz="90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T</a:t>
            </a:r>
            <a:r>
              <a:rPr lang="en-US" sz="9000" u="none" strike="noStrike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ask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943054" y="3603782"/>
            <a:ext cx="12371411" cy="5872175"/>
            <a:chOff x="-8028" y="0"/>
            <a:chExt cx="3258314" cy="154658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50286" cy="1346556"/>
            </a:xfrm>
            <a:custGeom>
              <a:avLst/>
              <a:gdLst/>
              <a:ahLst/>
              <a:cxnLst/>
              <a:rect l="l" t="t" r="r" b="b"/>
              <a:pathLst>
                <a:path w="3250286" h="1346556">
                  <a:moveTo>
                    <a:pt x="31994" y="0"/>
                  </a:moveTo>
                  <a:lnTo>
                    <a:pt x="3218292" y="0"/>
                  </a:lnTo>
                  <a:cubicBezTo>
                    <a:pt x="3235962" y="0"/>
                    <a:pt x="3250286" y="14324"/>
                    <a:pt x="3250286" y="31994"/>
                  </a:cubicBezTo>
                  <a:lnTo>
                    <a:pt x="3250286" y="1314562"/>
                  </a:lnTo>
                  <a:cubicBezTo>
                    <a:pt x="3250286" y="1332232"/>
                    <a:pt x="3235962" y="1346556"/>
                    <a:pt x="3218292" y="1346556"/>
                  </a:cubicBezTo>
                  <a:lnTo>
                    <a:pt x="31994" y="1346556"/>
                  </a:lnTo>
                  <a:cubicBezTo>
                    <a:pt x="14324" y="1346556"/>
                    <a:pt x="0" y="1332232"/>
                    <a:pt x="0" y="1314562"/>
                  </a:cubicBezTo>
                  <a:lnTo>
                    <a:pt x="0" y="31994"/>
                  </a:lnTo>
                  <a:cubicBezTo>
                    <a:pt x="0" y="14324"/>
                    <a:pt x="14324" y="0"/>
                    <a:pt x="31994" y="0"/>
                  </a:cubicBezTo>
                  <a:close/>
                </a:path>
              </a:pathLst>
            </a:custGeom>
            <a:solidFill>
              <a:srgbClr val="B8CDDB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8028" y="0"/>
              <a:ext cx="3250286" cy="154658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模型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: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XGBoost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步驟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:</a:t>
              </a: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將英文名字用Label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Encoding進行編碼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利用XGBoost預測種族值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-1214591" y="683416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/>
          <p:cNvSpPr/>
          <p:nvPr/>
        </p:nvSpPr>
        <p:spPr>
          <a:xfrm>
            <a:off x="16323134" y="-425331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/>
          <p:cNvSpPr/>
          <p:nvPr/>
        </p:nvSpPr>
        <p:spPr>
          <a:xfrm>
            <a:off x="-1214591" y="-1246789"/>
            <a:ext cx="3669227" cy="4550979"/>
          </a:xfrm>
          <a:custGeom>
            <a:avLst/>
            <a:gdLst/>
            <a:ahLst/>
            <a:cxnLst/>
            <a:rect l="l" t="t" r="r" b="b"/>
            <a:pathLst>
              <a:path w="3669227" h="4550979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/>
          <p:cNvSpPr/>
          <p:nvPr/>
        </p:nvSpPr>
        <p:spPr>
          <a:xfrm>
            <a:off x="17073409" y="313591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5148828" y="2138837"/>
            <a:ext cx="7990345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90"/>
              </a:lnSpc>
              <a:spcBef>
                <a:spcPct val="0"/>
              </a:spcBef>
            </a:pPr>
            <a:r>
              <a:rPr lang="en-US" sz="900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Methodology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973535" y="3603782"/>
            <a:ext cx="12340930" cy="5872175"/>
            <a:chOff x="0" y="0"/>
            <a:chExt cx="3250286" cy="154658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50286" cy="1346556"/>
            </a:xfrm>
            <a:custGeom>
              <a:avLst/>
              <a:gdLst/>
              <a:ahLst/>
              <a:cxnLst/>
              <a:rect l="l" t="t" r="r" b="b"/>
              <a:pathLst>
                <a:path w="3250286" h="1346556">
                  <a:moveTo>
                    <a:pt x="31994" y="0"/>
                  </a:moveTo>
                  <a:lnTo>
                    <a:pt x="3218292" y="0"/>
                  </a:lnTo>
                  <a:cubicBezTo>
                    <a:pt x="3235962" y="0"/>
                    <a:pt x="3250286" y="14324"/>
                    <a:pt x="3250286" y="31994"/>
                  </a:cubicBezTo>
                  <a:lnTo>
                    <a:pt x="3250286" y="1314562"/>
                  </a:lnTo>
                  <a:cubicBezTo>
                    <a:pt x="3250286" y="1332232"/>
                    <a:pt x="3235962" y="1346556"/>
                    <a:pt x="3218292" y="1346556"/>
                  </a:cubicBezTo>
                  <a:lnTo>
                    <a:pt x="31994" y="1346556"/>
                  </a:lnTo>
                  <a:cubicBezTo>
                    <a:pt x="14324" y="1346556"/>
                    <a:pt x="0" y="1332232"/>
                    <a:pt x="0" y="1314562"/>
                  </a:cubicBezTo>
                  <a:lnTo>
                    <a:pt x="0" y="31994"/>
                  </a:lnTo>
                  <a:cubicBezTo>
                    <a:pt x="0" y="14324"/>
                    <a:pt x="14324" y="0"/>
                    <a:pt x="31994" y="0"/>
                  </a:cubicBezTo>
                  <a:close/>
                </a:path>
              </a:pathLst>
            </a:custGeom>
            <a:solidFill>
              <a:srgbClr val="B8CDDB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3250286" cy="154658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評估指標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: RMSE( Root Mean Square Error )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-1214591" y="683416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/>
          <p:cNvSpPr/>
          <p:nvPr/>
        </p:nvSpPr>
        <p:spPr>
          <a:xfrm>
            <a:off x="16323134" y="-425331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/>
          <p:cNvSpPr/>
          <p:nvPr/>
        </p:nvSpPr>
        <p:spPr>
          <a:xfrm>
            <a:off x="-1214591" y="-1246789"/>
            <a:ext cx="3669227" cy="4550979"/>
          </a:xfrm>
          <a:custGeom>
            <a:avLst/>
            <a:gdLst/>
            <a:ahLst/>
            <a:cxnLst/>
            <a:rect l="l" t="t" r="r" b="b"/>
            <a:pathLst>
              <a:path w="3669227" h="4550979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/>
          <p:cNvSpPr/>
          <p:nvPr/>
        </p:nvSpPr>
        <p:spPr>
          <a:xfrm>
            <a:off x="17073409" y="313591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5148828" y="2138837"/>
            <a:ext cx="7990345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90"/>
              </a:lnSpc>
              <a:spcBef>
                <a:spcPct val="0"/>
              </a:spcBef>
            </a:pPr>
            <a:r>
              <a:rPr lang="en-US" sz="900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Result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35F7CBB-4B64-09E6-E749-68DF32D690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903574"/>
              </p:ext>
            </p:extLst>
          </p:nvPr>
        </p:nvGraphicFramePr>
        <p:xfrm>
          <a:off x="2957016" y="4482469"/>
          <a:ext cx="12373965" cy="2057400"/>
        </p:xfrm>
        <a:graphic>
          <a:graphicData uri="http://schemas.openxmlformats.org/drawingml/2006/table">
            <a:tbl>
              <a:tblPr/>
              <a:tblGrid>
                <a:gridCol w="15232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7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79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117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1302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7564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Index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HP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Attack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Defence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Sp.Attack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Sp.Defence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Speed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22.63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30.64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28.78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28.80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25.82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28.42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973535" y="3596162"/>
            <a:ext cx="12340930" cy="5872175"/>
            <a:chOff x="0" y="-2007"/>
            <a:chExt cx="3250286" cy="154658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50286" cy="1346556"/>
            </a:xfrm>
            <a:custGeom>
              <a:avLst/>
              <a:gdLst/>
              <a:ahLst/>
              <a:cxnLst/>
              <a:rect l="l" t="t" r="r" b="b"/>
              <a:pathLst>
                <a:path w="3250286" h="1346556">
                  <a:moveTo>
                    <a:pt x="31994" y="0"/>
                  </a:moveTo>
                  <a:lnTo>
                    <a:pt x="3218292" y="0"/>
                  </a:lnTo>
                  <a:cubicBezTo>
                    <a:pt x="3235962" y="0"/>
                    <a:pt x="3250286" y="14324"/>
                    <a:pt x="3250286" y="31994"/>
                  </a:cubicBezTo>
                  <a:lnTo>
                    <a:pt x="3250286" y="1314562"/>
                  </a:lnTo>
                  <a:cubicBezTo>
                    <a:pt x="3250286" y="1332232"/>
                    <a:pt x="3235962" y="1346556"/>
                    <a:pt x="3218292" y="1346556"/>
                  </a:cubicBezTo>
                  <a:lnTo>
                    <a:pt x="31994" y="1346556"/>
                  </a:lnTo>
                  <a:cubicBezTo>
                    <a:pt x="14324" y="1346556"/>
                    <a:pt x="0" y="1332232"/>
                    <a:pt x="0" y="1314562"/>
                  </a:cubicBezTo>
                  <a:lnTo>
                    <a:pt x="0" y="31994"/>
                  </a:lnTo>
                  <a:cubicBezTo>
                    <a:pt x="0" y="14324"/>
                    <a:pt x="14324" y="0"/>
                    <a:pt x="31994" y="0"/>
                  </a:cubicBezTo>
                  <a:close/>
                </a:path>
              </a:pathLst>
            </a:custGeom>
            <a:solidFill>
              <a:srgbClr val="B8CDDB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007"/>
              <a:ext cx="3250286" cy="154658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模型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: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XGBoost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步驟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:</a:t>
              </a: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將英文名字用Label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Encoding進行編碼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FF0000"/>
                  </a:solidFill>
                  <a:latin typeface="芫荽"/>
                  <a:ea typeface="芫荽"/>
                  <a:cs typeface="芫荽"/>
                  <a:sym typeface="芫荽"/>
                </a:rPr>
                <a:t>利用Grid</a:t>
              </a:r>
              <a:r>
                <a:rPr lang="en-US" sz="3400" dirty="0">
                  <a:solidFill>
                    <a:srgbClr val="FF000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FF0000"/>
                  </a:solidFill>
                  <a:latin typeface="芫荽"/>
                  <a:ea typeface="芫荽"/>
                  <a:cs typeface="芫荽"/>
                  <a:sym typeface="芫荽"/>
                </a:rPr>
                <a:t>Search尋找最佳超參數</a:t>
              </a:r>
              <a:endParaRPr lang="en-US" sz="3400" dirty="0">
                <a:solidFill>
                  <a:srgbClr val="FF0000"/>
                </a:solidFill>
                <a:latin typeface="芫荽"/>
                <a:ea typeface="芫荽"/>
                <a:cs typeface="芫荽"/>
                <a:sym typeface="芫荽"/>
              </a:endParaRPr>
            </a:p>
            <a:p>
              <a:pPr marL="1468125" lvl="2" indent="-489375" algn="l">
                <a:lnSpc>
                  <a:spcPts val="6086"/>
                </a:lnSpc>
                <a:buAutoNum type="alphaLcPeriod"/>
              </a:pP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 </a:t>
              </a: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利用XGBoost預測種族值</a:t>
              </a:r>
              <a:endParaRPr lang="en-US" sz="3400" dirty="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-1214591" y="683416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/>
          <p:cNvSpPr/>
          <p:nvPr/>
        </p:nvSpPr>
        <p:spPr>
          <a:xfrm>
            <a:off x="16323134" y="-425331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/>
          <p:cNvSpPr/>
          <p:nvPr/>
        </p:nvSpPr>
        <p:spPr>
          <a:xfrm>
            <a:off x="-1214591" y="-1246789"/>
            <a:ext cx="3669227" cy="4550979"/>
          </a:xfrm>
          <a:custGeom>
            <a:avLst/>
            <a:gdLst/>
            <a:ahLst/>
            <a:cxnLst/>
            <a:rect l="l" t="t" r="r" b="b"/>
            <a:pathLst>
              <a:path w="3669227" h="4550979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/>
          <p:cNvSpPr/>
          <p:nvPr/>
        </p:nvSpPr>
        <p:spPr>
          <a:xfrm>
            <a:off x="17073409" y="313591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5148828" y="2138837"/>
            <a:ext cx="7990345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90"/>
              </a:lnSpc>
              <a:spcBef>
                <a:spcPct val="0"/>
              </a:spcBef>
            </a:pPr>
            <a:r>
              <a:rPr lang="en-US" sz="900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Methodology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5400000">
            <a:off x="4000500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0287000" h="18288000">
                <a:moveTo>
                  <a:pt x="10287000" y="0"/>
                </a:moveTo>
                <a:lnTo>
                  <a:pt x="10287000" y="18288000"/>
                </a:lnTo>
                <a:lnTo>
                  <a:pt x="0" y="18288000"/>
                </a:lnTo>
                <a:lnTo>
                  <a:pt x="0" y="0"/>
                </a:lnTo>
                <a:lnTo>
                  <a:pt x="10287000" y="0"/>
                </a:lnTo>
                <a:close/>
              </a:path>
            </a:pathLst>
          </a:custGeom>
          <a:blipFill>
            <a:blip r:embed="rId2"/>
            <a:stretch>
              <a:fillRect l="-70429" r="-70429"/>
            </a:stretch>
          </a:blipFill>
        </p:spPr>
        <p:txBody>
          <a:bodyPr/>
          <a:lstStyle/>
          <a:p>
            <a:endParaRPr lang="zh-TW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2973535" y="3603782"/>
            <a:ext cx="12340930" cy="5876462"/>
            <a:chOff x="0" y="0"/>
            <a:chExt cx="3250286" cy="15477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50286" cy="1346556"/>
            </a:xfrm>
            <a:custGeom>
              <a:avLst/>
              <a:gdLst/>
              <a:ahLst/>
              <a:cxnLst/>
              <a:rect l="l" t="t" r="r" b="b"/>
              <a:pathLst>
                <a:path w="3250286" h="1346556">
                  <a:moveTo>
                    <a:pt x="31994" y="0"/>
                  </a:moveTo>
                  <a:lnTo>
                    <a:pt x="3218292" y="0"/>
                  </a:lnTo>
                  <a:cubicBezTo>
                    <a:pt x="3235962" y="0"/>
                    <a:pt x="3250286" y="14324"/>
                    <a:pt x="3250286" y="31994"/>
                  </a:cubicBezTo>
                  <a:lnTo>
                    <a:pt x="3250286" y="1314562"/>
                  </a:lnTo>
                  <a:cubicBezTo>
                    <a:pt x="3250286" y="1332232"/>
                    <a:pt x="3235962" y="1346556"/>
                    <a:pt x="3218292" y="1346556"/>
                  </a:cubicBezTo>
                  <a:lnTo>
                    <a:pt x="31994" y="1346556"/>
                  </a:lnTo>
                  <a:cubicBezTo>
                    <a:pt x="14324" y="1346556"/>
                    <a:pt x="0" y="1332232"/>
                    <a:pt x="0" y="1314562"/>
                  </a:cubicBezTo>
                  <a:lnTo>
                    <a:pt x="0" y="31994"/>
                  </a:lnTo>
                  <a:cubicBezTo>
                    <a:pt x="0" y="14324"/>
                    <a:pt x="14324" y="0"/>
                    <a:pt x="31994" y="0"/>
                  </a:cubicBezTo>
                  <a:close/>
                </a:path>
              </a:pathLst>
            </a:custGeom>
            <a:solidFill>
              <a:srgbClr val="B8CDDB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129"/>
              <a:ext cx="3250286" cy="1546581"/>
            </a:xfrm>
            <a:prstGeom prst="rect">
              <a:avLst/>
            </a:prstGeom>
          </p:spPr>
          <p:txBody>
            <a:bodyPr lIns="50800" tIns="50800" rIns="50800" bIns="50800" rtlCol="0" anchor="t"/>
            <a:lstStyle/>
            <a:p>
              <a:pPr marL="734063" lvl="1" indent="-367031" algn="l">
                <a:lnSpc>
                  <a:spcPts val="6086"/>
                </a:lnSpc>
                <a:buFont typeface="Arial"/>
                <a:buChar char="•"/>
              </a:pPr>
              <a:r>
                <a:rPr lang="en-US" sz="3400" dirty="0" err="1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評估指標</a:t>
              </a:r>
              <a:r>
                <a:rPr lang="en-US" sz="3400" dirty="0">
                  <a:solidFill>
                    <a:srgbClr val="404040"/>
                  </a:solidFill>
                  <a:latin typeface="芫荽"/>
                  <a:ea typeface="芫荽"/>
                  <a:cs typeface="芫荽"/>
                  <a:sym typeface="芫荽"/>
                </a:rPr>
                <a:t>: RMSE( Root Mean Square Error )</a:t>
              </a:r>
            </a:p>
          </p:txBody>
        </p:sp>
      </p:grpSp>
      <p:sp>
        <p:nvSpPr>
          <p:cNvPr id="6" name="Freeform 6"/>
          <p:cNvSpPr/>
          <p:nvPr/>
        </p:nvSpPr>
        <p:spPr>
          <a:xfrm>
            <a:off x="16323134" y="8156869"/>
            <a:ext cx="2436684" cy="2692468"/>
          </a:xfrm>
          <a:custGeom>
            <a:avLst/>
            <a:gdLst/>
            <a:ahLst/>
            <a:cxnLst/>
            <a:rect l="l" t="t" r="r" b="b"/>
            <a:pathLst>
              <a:path w="2436684" h="2692468">
                <a:moveTo>
                  <a:pt x="0" y="0"/>
                </a:moveTo>
                <a:lnTo>
                  <a:pt x="2436684" y="0"/>
                </a:lnTo>
                <a:lnTo>
                  <a:pt x="2436684" y="2692469"/>
                </a:lnTo>
                <a:lnTo>
                  <a:pt x="0" y="26924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7" name="Freeform 7"/>
          <p:cNvSpPr/>
          <p:nvPr/>
        </p:nvSpPr>
        <p:spPr>
          <a:xfrm>
            <a:off x="-1214591" y="683416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8" name="Freeform 8"/>
          <p:cNvSpPr/>
          <p:nvPr/>
        </p:nvSpPr>
        <p:spPr>
          <a:xfrm>
            <a:off x="16323134" y="-425331"/>
            <a:ext cx="2478756" cy="2404393"/>
          </a:xfrm>
          <a:custGeom>
            <a:avLst/>
            <a:gdLst/>
            <a:ahLst/>
            <a:cxnLst/>
            <a:rect l="l" t="t" r="r" b="b"/>
            <a:pathLst>
              <a:path w="2478756" h="2404393">
                <a:moveTo>
                  <a:pt x="0" y="0"/>
                </a:moveTo>
                <a:lnTo>
                  <a:pt x="2478756" y="0"/>
                </a:lnTo>
                <a:lnTo>
                  <a:pt x="2478756" y="2404393"/>
                </a:lnTo>
                <a:lnTo>
                  <a:pt x="0" y="24043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9" name="Freeform 9"/>
          <p:cNvSpPr/>
          <p:nvPr/>
        </p:nvSpPr>
        <p:spPr>
          <a:xfrm>
            <a:off x="-1214591" y="-1246789"/>
            <a:ext cx="3669227" cy="4550979"/>
          </a:xfrm>
          <a:custGeom>
            <a:avLst/>
            <a:gdLst/>
            <a:ahLst/>
            <a:cxnLst/>
            <a:rect l="l" t="t" r="r" b="b"/>
            <a:pathLst>
              <a:path w="3669227" h="4550979">
                <a:moveTo>
                  <a:pt x="0" y="0"/>
                </a:moveTo>
                <a:lnTo>
                  <a:pt x="3669227" y="0"/>
                </a:lnTo>
                <a:lnTo>
                  <a:pt x="3669227" y="4550978"/>
                </a:lnTo>
                <a:lnTo>
                  <a:pt x="0" y="45509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0" name="Freeform 10"/>
          <p:cNvSpPr/>
          <p:nvPr/>
        </p:nvSpPr>
        <p:spPr>
          <a:xfrm>
            <a:off x="17073409" y="3135912"/>
            <a:ext cx="2429181" cy="4015176"/>
          </a:xfrm>
          <a:custGeom>
            <a:avLst/>
            <a:gdLst/>
            <a:ahLst/>
            <a:cxnLst/>
            <a:rect l="l" t="t" r="r" b="b"/>
            <a:pathLst>
              <a:path w="2429181" h="4015176">
                <a:moveTo>
                  <a:pt x="0" y="0"/>
                </a:moveTo>
                <a:lnTo>
                  <a:pt x="2429182" y="0"/>
                </a:lnTo>
                <a:lnTo>
                  <a:pt x="2429182" y="4015176"/>
                </a:lnTo>
                <a:lnTo>
                  <a:pt x="0" y="40151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zh-TW" altLang="en-US"/>
          </a:p>
        </p:txBody>
      </p:sp>
      <p:sp>
        <p:nvSpPr>
          <p:cNvPr id="11" name="TextBox 11"/>
          <p:cNvSpPr txBox="1"/>
          <p:nvPr/>
        </p:nvSpPr>
        <p:spPr>
          <a:xfrm>
            <a:off x="5148828" y="2138837"/>
            <a:ext cx="7990345" cy="1464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90"/>
              </a:lnSpc>
              <a:spcBef>
                <a:spcPct val="0"/>
              </a:spcBef>
            </a:pPr>
            <a:r>
              <a:rPr lang="en-US" sz="9000">
                <a:solidFill>
                  <a:srgbClr val="404040"/>
                </a:solidFill>
                <a:latin typeface="芫荽"/>
                <a:ea typeface="芫荽"/>
                <a:cs typeface="芫荽"/>
                <a:sym typeface="芫荽"/>
              </a:rPr>
              <a:t>Result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7E0315A-FA3E-CB2D-9B87-2C82541295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1121284"/>
              </p:ext>
            </p:extLst>
          </p:nvPr>
        </p:nvGraphicFramePr>
        <p:xfrm>
          <a:off x="2957016" y="4482469"/>
          <a:ext cx="12373965" cy="3086100"/>
        </p:xfrm>
        <a:graphic>
          <a:graphicData uri="http://schemas.openxmlformats.org/drawingml/2006/table">
            <a:tbl>
              <a:tblPr/>
              <a:tblGrid>
                <a:gridCol w="15232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51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71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79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117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1302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7564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Index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HP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Attack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Defence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Sp.Attack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Sp.Defence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Speed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22.63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30.64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28.78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28.80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25.82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28.42</a:t>
                      </a:r>
                      <a:endParaRPr 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22.57</a:t>
                      </a:r>
                      <a:endParaRPr 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30.48</a:t>
                      </a:r>
                      <a:endParaRPr 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28.21</a:t>
                      </a:r>
                      <a:endParaRPr 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27.77</a:t>
                      </a:r>
                      <a:endParaRPr 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25.57</a:t>
                      </a:r>
                      <a:endParaRPr lang="en-US" sz="1100" dirty="0">
                        <a:solidFill>
                          <a:srgbClr val="FF0000"/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芫荽"/>
                          <a:ea typeface="芫荽"/>
                          <a:cs typeface="芫荽"/>
                          <a:sym typeface="芫荽"/>
                        </a:rPr>
                        <a:t>28.43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285</Words>
  <Application>Microsoft Office PowerPoint</Application>
  <PresentationFormat>自訂</PresentationFormat>
  <Paragraphs>125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0" baseType="lpstr">
      <vt:lpstr>Hibernate</vt:lpstr>
      <vt:lpstr>芫荽</vt:lpstr>
      <vt:lpstr>Calibri</vt:lpstr>
      <vt:lpstr>Arial</vt:lpstr>
      <vt:lpstr>杨任东竹石体</vt:lpstr>
      <vt:lpstr>王漢宗顏楷體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Colorful Watercolor Creative Project Presentation</dc:title>
  <cp:lastModifiedBy>姜柏仰</cp:lastModifiedBy>
  <cp:revision>5</cp:revision>
  <dcterms:created xsi:type="dcterms:W3CDTF">2006-08-16T00:00:00Z</dcterms:created>
  <dcterms:modified xsi:type="dcterms:W3CDTF">2025-01-02T18:17:39Z</dcterms:modified>
  <dc:identifier>DAGZiis8QUY</dc:identifier>
</cp:coreProperties>
</file>

<file path=docProps/thumbnail.jpeg>
</file>